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49"/>
  </p:notesMasterIdLst>
  <p:sldIdLst>
    <p:sldId id="256" r:id="rId2"/>
    <p:sldId id="257" r:id="rId3"/>
    <p:sldId id="264" r:id="rId4"/>
    <p:sldId id="258" r:id="rId5"/>
    <p:sldId id="259" r:id="rId6"/>
    <p:sldId id="260" r:id="rId7"/>
    <p:sldId id="261" r:id="rId8"/>
    <p:sldId id="262" r:id="rId9"/>
    <p:sldId id="263" r:id="rId10"/>
    <p:sldId id="265" r:id="rId11"/>
    <p:sldId id="267" r:id="rId12"/>
    <p:sldId id="268" r:id="rId13"/>
    <p:sldId id="288" r:id="rId14"/>
    <p:sldId id="266" r:id="rId15"/>
    <p:sldId id="269" r:id="rId16"/>
    <p:sldId id="270" r:id="rId17"/>
    <p:sldId id="271" r:id="rId18"/>
    <p:sldId id="272" r:id="rId19"/>
    <p:sldId id="273" r:id="rId20"/>
    <p:sldId id="274" r:id="rId21"/>
    <p:sldId id="282" r:id="rId22"/>
    <p:sldId id="283" r:id="rId23"/>
    <p:sldId id="284" r:id="rId24"/>
    <p:sldId id="285" r:id="rId25"/>
    <p:sldId id="286" r:id="rId26"/>
    <p:sldId id="287" r:id="rId27"/>
    <p:sldId id="275" r:id="rId28"/>
    <p:sldId id="276" r:id="rId29"/>
    <p:sldId id="277" r:id="rId30"/>
    <p:sldId id="278" r:id="rId31"/>
    <p:sldId id="291" r:id="rId32"/>
    <p:sldId id="290" r:id="rId33"/>
    <p:sldId id="279" r:id="rId34"/>
    <p:sldId id="292" r:id="rId35"/>
    <p:sldId id="280" r:id="rId36"/>
    <p:sldId id="281" r:id="rId37"/>
    <p:sldId id="289" r:id="rId38"/>
    <p:sldId id="294" r:id="rId39"/>
    <p:sldId id="295" r:id="rId40"/>
    <p:sldId id="296" r:id="rId41"/>
    <p:sldId id="297" r:id="rId42"/>
    <p:sldId id="298" r:id="rId43"/>
    <p:sldId id="299" r:id="rId44"/>
    <p:sldId id="300" r:id="rId45"/>
    <p:sldId id="301" r:id="rId46"/>
    <p:sldId id="302" r:id="rId47"/>
    <p:sldId id="30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4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6D23EF-30E3-41E4-AA8F-AE39BC74ECE3}" type="doc">
      <dgm:prSet loTypeId="urn:microsoft.com/office/officeart/2005/8/layout/process1" loCatId="process" qsTypeId="urn:microsoft.com/office/officeart/2005/8/quickstyle/simple1" qsCatId="simple" csTypeId="urn:microsoft.com/office/officeart/2005/8/colors/accent1_2" csCatId="accent1" phldr="1"/>
      <dgm:spPr/>
    </dgm:pt>
    <dgm:pt modelId="{FDC09B69-7886-479C-BD46-9DE202C4A77A}">
      <dgm:prSet phldrT="[Text]"/>
      <dgm:spPr/>
      <dgm:t>
        <a:bodyPr/>
        <a:lstStyle/>
        <a:p>
          <a:r>
            <a:rPr lang="en-US" dirty="0" smtClean="0"/>
            <a:t>FDA Application</a:t>
          </a:r>
          <a:endParaRPr lang="en-US" dirty="0"/>
        </a:p>
      </dgm:t>
    </dgm:pt>
    <dgm:pt modelId="{3185E2FD-7542-43F2-BFB0-78B9465A615D}" type="parTrans" cxnId="{4A01CD9A-B8BE-49F4-A7CB-E82F3DB8B5F6}">
      <dgm:prSet/>
      <dgm:spPr/>
      <dgm:t>
        <a:bodyPr/>
        <a:lstStyle/>
        <a:p>
          <a:endParaRPr lang="en-US"/>
        </a:p>
      </dgm:t>
    </dgm:pt>
    <dgm:pt modelId="{5C6F1E5B-93BF-46C9-807E-A061222FFF2B}" type="sibTrans" cxnId="{4A01CD9A-B8BE-49F4-A7CB-E82F3DB8B5F6}">
      <dgm:prSet/>
      <dgm:spPr>
        <a:solidFill>
          <a:schemeClr val="accent4"/>
        </a:solidFill>
      </dgm:spPr>
      <dgm:t>
        <a:bodyPr/>
        <a:lstStyle/>
        <a:p>
          <a:endParaRPr lang="en-US"/>
        </a:p>
      </dgm:t>
    </dgm:pt>
    <dgm:pt modelId="{22FA8043-F9A6-4B1A-8D67-2935C6748117}">
      <dgm:prSet phldrT="[Text]"/>
      <dgm:spPr/>
      <dgm:t>
        <a:bodyPr/>
        <a:lstStyle/>
        <a:p>
          <a:r>
            <a:rPr lang="en-US" dirty="0" smtClean="0"/>
            <a:t>General Controls</a:t>
          </a:r>
          <a:endParaRPr lang="en-US" dirty="0"/>
        </a:p>
      </dgm:t>
    </dgm:pt>
    <dgm:pt modelId="{5E9334B5-F660-4964-8C38-0303869E69ED}" type="parTrans" cxnId="{8A94EDDF-5012-45CF-A8F8-300E7111FEA2}">
      <dgm:prSet/>
      <dgm:spPr/>
      <dgm:t>
        <a:bodyPr/>
        <a:lstStyle/>
        <a:p>
          <a:endParaRPr lang="en-US"/>
        </a:p>
      </dgm:t>
    </dgm:pt>
    <dgm:pt modelId="{1E4A8BA3-0507-49C1-BC1D-8A37A4C7A1CA}" type="sibTrans" cxnId="{8A94EDDF-5012-45CF-A8F8-300E7111FEA2}">
      <dgm:prSet/>
      <dgm:spPr>
        <a:solidFill>
          <a:schemeClr val="accent4"/>
        </a:solidFill>
      </dgm:spPr>
      <dgm:t>
        <a:bodyPr/>
        <a:lstStyle/>
        <a:p>
          <a:endParaRPr lang="en-US"/>
        </a:p>
      </dgm:t>
    </dgm:pt>
    <dgm:pt modelId="{EE69F184-01E1-40CC-A60B-0F493B2FEE46}">
      <dgm:prSet phldrT="[Text]"/>
      <dgm:spPr/>
      <dgm:t>
        <a:bodyPr/>
        <a:lstStyle/>
        <a:p>
          <a:r>
            <a:rPr lang="en-US" dirty="0" smtClean="0"/>
            <a:t>Premarket approval</a:t>
          </a:r>
          <a:endParaRPr lang="en-US" dirty="0"/>
        </a:p>
      </dgm:t>
    </dgm:pt>
    <dgm:pt modelId="{2880C4E8-F08F-4373-8271-983F033ED977}" type="parTrans" cxnId="{E572C66A-0976-4096-800C-EB02B36C0A75}">
      <dgm:prSet/>
      <dgm:spPr/>
      <dgm:t>
        <a:bodyPr/>
        <a:lstStyle/>
        <a:p>
          <a:endParaRPr lang="en-US"/>
        </a:p>
      </dgm:t>
    </dgm:pt>
    <dgm:pt modelId="{0C9BEF46-EEA0-470B-A259-2F49860A1E44}" type="sibTrans" cxnId="{E572C66A-0976-4096-800C-EB02B36C0A75}">
      <dgm:prSet/>
      <dgm:spPr/>
      <dgm:t>
        <a:bodyPr/>
        <a:lstStyle/>
        <a:p>
          <a:endParaRPr lang="en-US"/>
        </a:p>
      </dgm:t>
    </dgm:pt>
    <dgm:pt modelId="{5AA63561-55F8-4E4A-AEA8-1E5B802D84CB}" type="pres">
      <dgm:prSet presAssocID="{996D23EF-30E3-41E4-AA8F-AE39BC74ECE3}" presName="Name0" presStyleCnt="0">
        <dgm:presLayoutVars>
          <dgm:dir/>
          <dgm:resizeHandles val="exact"/>
        </dgm:presLayoutVars>
      </dgm:prSet>
      <dgm:spPr/>
    </dgm:pt>
    <dgm:pt modelId="{A9F4BAA0-56DD-43CE-8E4E-FDB0BCA51E23}" type="pres">
      <dgm:prSet presAssocID="{FDC09B69-7886-479C-BD46-9DE202C4A77A}" presName="node" presStyleLbl="node1" presStyleIdx="0" presStyleCnt="3">
        <dgm:presLayoutVars>
          <dgm:bulletEnabled val="1"/>
        </dgm:presLayoutVars>
      </dgm:prSet>
      <dgm:spPr/>
      <dgm:t>
        <a:bodyPr/>
        <a:lstStyle/>
        <a:p>
          <a:endParaRPr lang="en-US"/>
        </a:p>
      </dgm:t>
    </dgm:pt>
    <dgm:pt modelId="{8AA73085-D617-42AE-84DA-43054C62DD1F}" type="pres">
      <dgm:prSet presAssocID="{5C6F1E5B-93BF-46C9-807E-A061222FFF2B}" presName="sibTrans" presStyleLbl="sibTrans2D1" presStyleIdx="0" presStyleCnt="2"/>
      <dgm:spPr/>
      <dgm:t>
        <a:bodyPr/>
        <a:lstStyle/>
        <a:p>
          <a:endParaRPr lang="en-US"/>
        </a:p>
      </dgm:t>
    </dgm:pt>
    <dgm:pt modelId="{6A9F0CA8-2324-479B-86E5-8495BECEF70C}" type="pres">
      <dgm:prSet presAssocID="{5C6F1E5B-93BF-46C9-807E-A061222FFF2B}" presName="connectorText" presStyleLbl="sibTrans2D1" presStyleIdx="0" presStyleCnt="2"/>
      <dgm:spPr/>
      <dgm:t>
        <a:bodyPr/>
        <a:lstStyle/>
        <a:p>
          <a:endParaRPr lang="en-US"/>
        </a:p>
      </dgm:t>
    </dgm:pt>
    <dgm:pt modelId="{0E2AF84E-0FA3-44D4-BB52-F19394B9069F}" type="pres">
      <dgm:prSet presAssocID="{22FA8043-F9A6-4B1A-8D67-2935C6748117}" presName="node" presStyleLbl="node1" presStyleIdx="1" presStyleCnt="3">
        <dgm:presLayoutVars>
          <dgm:bulletEnabled val="1"/>
        </dgm:presLayoutVars>
      </dgm:prSet>
      <dgm:spPr/>
      <dgm:t>
        <a:bodyPr/>
        <a:lstStyle/>
        <a:p>
          <a:endParaRPr lang="en-US"/>
        </a:p>
      </dgm:t>
    </dgm:pt>
    <dgm:pt modelId="{D247CB0F-5F8F-47FD-A853-37C6F9185B9D}" type="pres">
      <dgm:prSet presAssocID="{1E4A8BA3-0507-49C1-BC1D-8A37A4C7A1CA}" presName="sibTrans" presStyleLbl="sibTrans2D1" presStyleIdx="1" presStyleCnt="2"/>
      <dgm:spPr/>
      <dgm:t>
        <a:bodyPr/>
        <a:lstStyle/>
        <a:p>
          <a:endParaRPr lang="en-US"/>
        </a:p>
      </dgm:t>
    </dgm:pt>
    <dgm:pt modelId="{D34DDEF4-25BE-4C7F-9B80-EFF9CEC12C0E}" type="pres">
      <dgm:prSet presAssocID="{1E4A8BA3-0507-49C1-BC1D-8A37A4C7A1CA}" presName="connectorText" presStyleLbl="sibTrans2D1" presStyleIdx="1" presStyleCnt="2"/>
      <dgm:spPr/>
      <dgm:t>
        <a:bodyPr/>
        <a:lstStyle/>
        <a:p>
          <a:endParaRPr lang="en-US"/>
        </a:p>
      </dgm:t>
    </dgm:pt>
    <dgm:pt modelId="{12C2B2F5-77EA-4E2E-9C65-DCB8A1F6E52E}" type="pres">
      <dgm:prSet presAssocID="{EE69F184-01E1-40CC-A60B-0F493B2FEE46}" presName="node" presStyleLbl="node1" presStyleIdx="2" presStyleCnt="3">
        <dgm:presLayoutVars>
          <dgm:bulletEnabled val="1"/>
        </dgm:presLayoutVars>
      </dgm:prSet>
      <dgm:spPr/>
      <dgm:t>
        <a:bodyPr/>
        <a:lstStyle/>
        <a:p>
          <a:endParaRPr lang="en-US"/>
        </a:p>
      </dgm:t>
    </dgm:pt>
  </dgm:ptLst>
  <dgm:cxnLst>
    <dgm:cxn modelId="{6566C211-95BD-4E0B-914E-13F2E8537ED6}" type="presOf" srcId="{5C6F1E5B-93BF-46C9-807E-A061222FFF2B}" destId="{6A9F0CA8-2324-479B-86E5-8495BECEF70C}" srcOrd="1" destOrd="0" presId="urn:microsoft.com/office/officeart/2005/8/layout/process1"/>
    <dgm:cxn modelId="{E5744B3E-B144-4B66-9D47-98C632B8E88E}" type="presOf" srcId="{1E4A8BA3-0507-49C1-BC1D-8A37A4C7A1CA}" destId="{D34DDEF4-25BE-4C7F-9B80-EFF9CEC12C0E}" srcOrd="1" destOrd="0" presId="urn:microsoft.com/office/officeart/2005/8/layout/process1"/>
    <dgm:cxn modelId="{A2CDBE5C-4F67-488C-B0DC-80E3D1F70713}" type="presOf" srcId="{1E4A8BA3-0507-49C1-BC1D-8A37A4C7A1CA}" destId="{D247CB0F-5F8F-47FD-A853-37C6F9185B9D}" srcOrd="0" destOrd="0" presId="urn:microsoft.com/office/officeart/2005/8/layout/process1"/>
    <dgm:cxn modelId="{8A94EDDF-5012-45CF-A8F8-300E7111FEA2}" srcId="{996D23EF-30E3-41E4-AA8F-AE39BC74ECE3}" destId="{22FA8043-F9A6-4B1A-8D67-2935C6748117}" srcOrd="1" destOrd="0" parTransId="{5E9334B5-F660-4964-8C38-0303869E69ED}" sibTransId="{1E4A8BA3-0507-49C1-BC1D-8A37A4C7A1CA}"/>
    <dgm:cxn modelId="{E572C66A-0976-4096-800C-EB02B36C0A75}" srcId="{996D23EF-30E3-41E4-AA8F-AE39BC74ECE3}" destId="{EE69F184-01E1-40CC-A60B-0F493B2FEE46}" srcOrd="2" destOrd="0" parTransId="{2880C4E8-F08F-4373-8271-983F033ED977}" sibTransId="{0C9BEF46-EEA0-470B-A259-2F49860A1E44}"/>
    <dgm:cxn modelId="{4A01CD9A-B8BE-49F4-A7CB-E82F3DB8B5F6}" srcId="{996D23EF-30E3-41E4-AA8F-AE39BC74ECE3}" destId="{FDC09B69-7886-479C-BD46-9DE202C4A77A}" srcOrd="0" destOrd="0" parTransId="{3185E2FD-7542-43F2-BFB0-78B9465A615D}" sibTransId="{5C6F1E5B-93BF-46C9-807E-A061222FFF2B}"/>
    <dgm:cxn modelId="{60455EE0-99FF-4982-98CD-1AC84FD52827}" type="presOf" srcId="{5C6F1E5B-93BF-46C9-807E-A061222FFF2B}" destId="{8AA73085-D617-42AE-84DA-43054C62DD1F}" srcOrd="0" destOrd="0" presId="urn:microsoft.com/office/officeart/2005/8/layout/process1"/>
    <dgm:cxn modelId="{02DEA4F8-5D77-4A8A-8272-537C3C9CC11F}" type="presOf" srcId="{996D23EF-30E3-41E4-AA8F-AE39BC74ECE3}" destId="{5AA63561-55F8-4E4A-AEA8-1E5B802D84CB}" srcOrd="0" destOrd="0" presId="urn:microsoft.com/office/officeart/2005/8/layout/process1"/>
    <dgm:cxn modelId="{4E9065F5-2F73-4A15-AA8A-FE358CA19402}" type="presOf" srcId="{EE69F184-01E1-40CC-A60B-0F493B2FEE46}" destId="{12C2B2F5-77EA-4E2E-9C65-DCB8A1F6E52E}" srcOrd="0" destOrd="0" presId="urn:microsoft.com/office/officeart/2005/8/layout/process1"/>
    <dgm:cxn modelId="{1CF3B224-1660-4FF0-A117-69CAFF46FD27}" type="presOf" srcId="{22FA8043-F9A6-4B1A-8D67-2935C6748117}" destId="{0E2AF84E-0FA3-44D4-BB52-F19394B9069F}" srcOrd="0" destOrd="0" presId="urn:microsoft.com/office/officeart/2005/8/layout/process1"/>
    <dgm:cxn modelId="{CB63DE7B-6868-45ED-ABC5-DE15E602151F}" type="presOf" srcId="{FDC09B69-7886-479C-BD46-9DE202C4A77A}" destId="{A9F4BAA0-56DD-43CE-8E4E-FDB0BCA51E23}" srcOrd="0" destOrd="0" presId="urn:microsoft.com/office/officeart/2005/8/layout/process1"/>
    <dgm:cxn modelId="{CC715F84-E82E-41A5-971B-72F54E543224}" type="presParOf" srcId="{5AA63561-55F8-4E4A-AEA8-1E5B802D84CB}" destId="{A9F4BAA0-56DD-43CE-8E4E-FDB0BCA51E23}" srcOrd="0" destOrd="0" presId="urn:microsoft.com/office/officeart/2005/8/layout/process1"/>
    <dgm:cxn modelId="{9B77A2E2-EC7D-4E94-97B9-B46163956F91}" type="presParOf" srcId="{5AA63561-55F8-4E4A-AEA8-1E5B802D84CB}" destId="{8AA73085-D617-42AE-84DA-43054C62DD1F}" srcOrd="1" destOrd="0" presId="urn:microsoft.com/office/officeart/2005/8/layout/process1"/>
    <dgm:cxn modelId="{4673D4E5-7031-4E53-9AFC-219CDA8909AC}" type="presParOf" srcId="{8AA73085-D617-42AE-84DA-43054C62DD1F}" destId="{6A9F0CA8-2324-479B-86E5-8495BECEF70C}" srcOrd="0" destOrd="0" presId="urn:microsoft.com/office/officeart/2005/8/layout/process1"/>
    <dgm:cxn modelId="{63C25FB3-EA3B-4F38-A8D9-64DF1E3AF1A9}" type="presParOf" srcId="{5AA63561-55F8-4E4A-AEA8-1E5B802D84CB}" destId="{0E2AF84E-0FA3-44D4-BB52-F19394B9069F}" srcOrd="2" destOrd="0" presId="urn:microsoft.com/office/officeart/2005/8/layout/process1"/>
    <dgm:cxn modelId="{2914D40A-69E1-4CBF-BB99-0B29CF7A078A}" type="presParOf" srcId="{5AA63561-55F8-4E4A-AEA8-1E5B802D84CB}" destId="{D247CB0F-5F8F-47FD-A853-37C6F9185B9D}" srcOrd="3" destOrd="0" presId="urn:microsoft.com/office/officeart/2005/8/layout/process1"/>
    <dgm:cxn modelId="{CD8445EC-1482-416F-8378-0B25615D93C0}" type="presParOf" srcId="{D247CB0F-5F8F-47FD-A853-37C6F9185B9D}" destId="{D34DDEF4-25BE-4C7F-9B80-EFF9CEC12C0E}" srcOrd="0" destOrd="0" presId="urn:microsoft.com/office/officeart/2005/8/layout/process1"/>
    <dgm:cxn modelId="{C684FE7C-35B7-421F-90F9-9ED9EB2F84B0}" type="presParOf" srcId="{5AA63561-55F8-4E4A-AEA8-1E5B802D84CB}" destId="{12C2B2F5-77EA-4E2E-9C65-DCB8A1F6E5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4BAA0-56DD-43CE-8E4E-FDB0BCA51E23}">
      <dsp:nvSpPr>
        <dsp:cNvPr id="0" name=""/>
        <dsp:cNvSpPr/>
      </dsp:nvSpPr>
      <dsp:spPr>
        <a:xfrm>
          <a:off x="9510" y="1558017"/>
          <a:ext cx="2842468" cy="17054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FDA Application</a:t>
          </a:r>
          <a:endParaRPr lang="en-US" sz="3400" kern="1200" dirty="0"/>
        </a:p>
      </dsp:txBody>
      <dsp:txXfrm>
        <a:off x="59462" y="1607969"/>
        <a:ext cx="2742564" cy="1605577"/>
      </dsp:txXfrm>
    </dsp:sp>
    <dsp:sp modelId="{8AA73085-D617-42AE-84DA-43054C62DD1F}">
      <dsp:nvSpPr>
        <dsp:cNvPr id="0" name=""/>
        <dsp:cNvSpPr/>
      </dsp:nvSpPr>
      <dsp:spPr>
        <a:xfrm>
          <a:off x="3136225" y="2058291"/>
          <a:ext cx="602603" cy="704932"/>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3136225" y="2199277"/>
        <a:ext cx="421822" cy="422960"/>
      </dsp:txXfrm>
    </dsp:sp>
    <dsp:sp modelId="{0E2AF84E-0FA3-44D4-BB52-F19394B9069F}">
      <dsp:nvSpPr>
        <dsp:cNvPr id="0" name=""/>
        <dsp:cNvSpPr/>
      </dsp:nvSpPr>
      <dsp:spPr>
        <a:xfrm>
          <a:off x="3988965" y="1558017"/>
          <a:ext cx="2842468" cy="17054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General Controls</a:t>
          </a:r>
          <a:endParaRPr lang="en-US" sz="3400" kern="1200" dirty="0"/>
        </a:p>
      </dsp:txBody>
      <dsp:txXfrm>
        <a:off x="4038917" y="1607969"/>
        <a:ext cx="2742564" cy="1605577"/>
      </dsp:txXfrm>
    </dsp:sp>
    <dsp:sp modelId="{D247CB0F-5F8F-47FD-A853-37C6F9185B9D}">
      <dsp:nvSpPr>
        <dsp:cNvPr id="0" name=""/>
        <dsp:cNvSpPr/>
      </dsp:nvSpPr>
      <dsp:spPr>
        <a:xfrm>
          <a:off x="7115681" y="2058291"/>
          <a:ext cx="602603" cy="704932"/>
        </a:xfrm>
        <a:prstGeom prst="rightArrow">
          <a:avLst>
            <a:gd name="adj1" fmla="val 60000"/>
            <a:gd name="adj2" fmla="val 50000"/>
          </a:avLst>
        </a:prstGeom>
        <a:solidFill>
          <a:schemeClr val="accent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7115681" y="2199277"/>
        <a:ext cx="421822" cy="422960"/>
      </dsp:txXfrm>
    </dsp:sp>
    <dsp:sp modelId="{12C2B2F5-77EA-4E2E-9C65-DCB8A1F6E52E}">
      <dsp:nvSpPr>
        <dsp:cNvPr id="0" name=""/>
        <dsp:cNvSpPr/>
      </dsp:nvSpPr>
      <dsp:spPr>
        <a:xfrm>
          <a:off x="7968421" y="1558017"/>
          <a:ext cx="2842468" cy="17054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Premarket approval</a:t>
          </a:r>
          <a:endParaRPr lang="en-US" sz="3400" kern="1200" dirty="0"/>
        </a:p>
      </dsp:txBody>
      <dsp:txXfrm>
        <a:off x="8018373" y="1607969"/>
        <a:ext cx="2742564" cy="160557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7BB87-5B84-4547-B8CE-B440A81926A9}" type="datetimeFigureOut">
              <a:rPr lang="en-US" smtClean="0"/>
              <a:t>11/3/2016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750C5-25C8-45DA-B0FA-CE7EEFA238C1}" type="slidenum">
              <a:rPr lang="en-US" smtClean="0"/>
              <a:t>‹#›</a:t>
            </a:fld>
            <a:endParaRPr lang="en-US"/>
          </a:p>
        </p:txBody>
      </p:sp>
    </p:spTree>
    <p:extLst>
      <p:ext uri="{BB962C8B-B14F-4D97-AF65-F5344CB8AC3E}">
        <p14:creationId xmlns:p14="http://schemas.microsoft.com/office/powerpoint/2010/main" val="1292807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III devices usually sustain or support life, are implanted, or present potential unreasonable risk of illness or injury. They have the toughest regulatory controls. Most of these devices require Premarket Approval because general and special controls alone cannot reasonably assure their safety and effectiveness.</a:t>
            </a:r>
          </a:p>
          <a:p>
            <a:endParaRPr lang="en-US" dirty="0" smtClean="0"/>
          </a:p>
          <a:p>
            <a:r>
              <a:rPr lang="en-US" dirty="0" smtClean="0"/>
              <a:t>Examples: pacemakers, implanted weight loss devices, non-invasive glucose testing devices, medical imaging analyzers, cochlear implants, breast implants</a:t>
            </a:r>
            <a:endParaRPr lang="en-US" dirty="0"/>
          </a:p>
        </p:txBody>
      </p:sp>
      <p:sp>
        <p:nvSpPr>
          <p:cNvPr id="4" name="Slide Number Placeholder 3"/>
          <p:cNvSpPr>
            <a:spLocks noGrp="1"/>
          </p:cNvSpPr>
          <p:nvPr>
            <p:ph type="sldNum" sz="quarter" idx="10"/>
          </p:nvPr>
        </p:nvSpPr>
        <p:spPr/>
        <p:txBody>
          <a:bodyPr/>
          <a:lstStyle/>
          <a:p>
            <a:fld id="{7816448F-688D-4958-BC1A-A2FE1E759340}" type="slidenum">
              <a:rPr lang="en-US" smtClean="0"/>
              <a:t>43</a:t>
            </a:fld>
            <a:endParaRPr lang="en-US"/>
          </a:p>
        </p:txBody>
      </p:sp>
    </p:spTree>
    <p:extLst>
      <p:ext uri="{BB962C8B-B14F-4D97-AF65-F5344CB8AC3E}">
        <p14:creationId xmlns:p14="http://schemas.microsoft.com/office/powerpoint/2010/main" val="1392837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C0382EE-526C-41F3-9C53-83EFE09ED6A2}" type="datetimeFigureOut">
              <a:rPr lang="en-US" smtClean="0"/>
              <a:t>11/3/2016</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32289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0382EE-526C-41F3-9C53-83EFE09ED6A2}"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4258129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C0382EE-526C-41F3-9C53-83EFE09ED6A2}" type="datetimeFigureOut">
              <a:rPr lang="en-US" smtClean="0"/>
              <a:t>11/3/2016</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687921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C0382EE-526C-41F3-9C53-83EFE09ED6A2}" type="datetimeFigureOut">
              <a:rPr lang="en-US" smtClean="0"/>
              <a:t>11/3/2016</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826B06C-C078-4D01-82B1-3A02CBFDD40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159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C0382EE-526C-41F3-9C53-83EFE09ED6A2}" type="datetimeFigureOut">
              <a:rPr lang="en-US" smtClean="0"/>
              <a:t>11/3/2016</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2425075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C0382EE-526C-41F3-9C53-83EFE09ED6A2}" type="datetimeFigureOut">
              <a:rPr lang="en-US" smtClean="0"/>
              <a:t>11/3/2016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836175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C0382EE-526C-41F3-9C53-83EFE09ED6A2}" type="datetimeFigureOut">
              <a:rPr lang="en-US" smtClean="0"/>
              <a:t>11/3/2016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2266435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0382EE-526C-41F3-9C53-83EFE09ED6A2}"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1961610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C0382EE-526C-41F3-9C53-83EFE09ED6A2}" type="datetimeFigureOut">
              <a:rPr lang="en-US" smtClean="0"/>
              <a:t>11/3/2016</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196756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0382EE-526C-41F3-9C53-83EFE09ED6A2}"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2459817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C0382EE-526C-41F3-9C53-83EFE09ED6A2}" type="datetimeFigureOut">
              <a:rPr lang="en-US" smtClean="0"/>
              <a:t>11/3/2016</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1689201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0382EE-526C-41F3-9C53-83EFE09ED6A2}"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1543821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0382EE-526C-41F3-9C53-83EFE09ED6A2}" type="datetimeFigureOut">
              <a:rPr lang="en-US" smtClean="0"/>
              <a:t>11/3/2016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294912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0382EE-526C-41F3-9C53-83EFE09ED6A2}" type="datetimeFigureOut">
              <a:rPr lang="en-US" smtClean="0"/>
              <a:t>11/3/2016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1656645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0382EE-526C-41F3-9C53-83EFE09ED6A2}" type="datetimeFigureOut">
              <a:rPr lang="en-US" smtClean="0"/>
              <a:t>11/3/2016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2665860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0382EE-526C-41F3-9C53-83EFE09ED6A2}"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3955033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0382EE-526C-41F3-9C53-83EFE09ED6A2}"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6B06C-C078-4D01-82B1-3A02CBFDD402}" type="slidenum">
              <a:rPr lang="en-US" smtClean="0"/>
              <a:t>‹#›</a:t>
            </a:fld>
            <a:endParaRPr lang="en-US"/>
          </a:p>
        </p:txBody>
      </p:sp>
    </p:spTree>
    <p:extLst>
      <p:ext uri="{BB962C8B-B14F-4D97-AF65-F5344CB8AC3E}">
        <p14:creationId xmlns:p14="http://schemas.microsoft.com/office/powerpoint/2010/main" val="101758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C0382EE-526C-41F3-9C53-83EFE09ED6A2}" type="datetimeFigureOut">
              <a:rPr lang="en-US" smtClean="0"/>
              <a:t>11/3/2016</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826B06C-C078-4D01-82B1-3A02CBFDD402}" type="slidenum">
              <a:rPr lang="en-US" smtClean="0"/>
              <a:t>‹#›</a:t>
            </a:fld>
            <a:endParaRPr lang="en-US"/>
          </a:p>
        </p:txBody>
      </p:sp>
    </p:spTree>
    <p:extLst>
      <p:ext uri="{BB962C8B-B14F-4D97-AF65-F5344CB8AC3E}">
        <p14:creationId xmlns:p14="http://schemas.microsoft.com/office/powerpoint/2010/main" val="487310976"/>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www.google.ca/aclk?sa=l&amp;ai=DChcSEwjZmqH6_I3QAhUILWkKHVe_AzIYABAA&amp;sig=AOD64_2nRqR5FWY7c8GWQdDFWM05uZu6HA&amp;q=&amp;ved=0ahUKEwj9sZv6_I3QAhUk0oMKHcvkC9IQ0QwIHA&amp;adurl=" TargetMode="Externa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99468" y="351587"/>
            <a:ext cx="2202250" cy="3966414"/>
          </a:xfrm>
          <a:prstGeom prst="rect">
            <a:avLst/>
          </a:prstGeom>
          <a:effectLst>
            <a:softEdge rad="127000"/>
          </a:effectLst>
        </p:spPr>
      </p:pic>
      <p:sp>
        <p:nvSpPr>
          <p:cNvPr id="2" name="Title 1"/>
          <p:cNvSpPr>
            <a:spLocks noGrp="1"/>
          </p:cNvSpPr>
          <p:nvPr>
            <p:ph type="ctrTitle"/>
          </p:nvPr>
        </p:nvSpPr>
        <p:spPr/>
        <p:txBody>
          <a:bodyPr/>
          <a:lstStyle/>
          <a:p>
            <a:pPr algn="ctr"/>
            <a:r>
              <a:rPr lang="en-US" dirty="0"/>
              <a:t>The Thinking Cap</a:t>
            </a:r>
          </a:p>
        </p:txBody>
      </p:sp>
      <p:sp>
        <p:nvSpPr>
          <p:cNvPr id="3" name="Subtitle 2"/>
          <p:cNvSpPr>
            <a:spLocks noGrp="1"/>
          </p:cNvSpPr>
          <p:nvPr>
            <p:ph type="subTitle" idx="1"/>
          </p:nvPr>
        </p:nvSpPr>
        <p:spPr/>
        <p:txBody>
          <a:bodyPr/>
          <a:lstStyle/>
          <a:p>
            <a:pPr algn="ctr"/>
            <a:r>
              <a:rPr lang="en-US" dirty="0"/>
              <a:t>Jennifer Chan and Faraz Sadrzadeh</a:t>
            </a:r>
          </a:p>
        </p:txBody>
      </p:sp>
    </p:spTree>
    <p:extLst>
      <p:ext uri="{BB962C8B-B14F-4D97-AF65-F5344CB8AC3E}">
        <p14:creationId xmlns:p14="http://schemas.microsoft.com/office/powerpoint/2010/main" val="2004134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55581"/>
            <a:ext cx="8610600" cy="1293028"/>
          </a:xfrm>
        </p:spPr>
        <p:txBody>
          <a:bodyPr/>
          <a:lstStyle/>
          <a:p>
            <a:pPr algn="ctr"/>
            <a:r>
              <a:rPr lang="en-US" dirty="0"/>
              <a:t>ADD fMRI</a:t>
            </a:r>
          </a:p>
        </p:txBody>
      </p:sp>
      <p:sp>
        <p:nvSpPr>
          <p:cNvPr id="3" name="Content Placeholder 2"/>
          <p:cNvSpPr>
            <a:spLocks noGrp="1"/>
          </p:cNvSpPr>
          <p:nvPr>
            <p:ph idx="1"/>
          </p:nvPr>
        </p:nvSpPr>
        <p:spPr/>
        <p:txBody>
          <a:bodyPr/>
          <a:lstStyle/>
          <a:p>
            <a:r>
              <a:rPr lang="en-US" dirty="0"/>
              <a:t>Blue represents activation</a:t>
            </a:r>
          </a:p>
          <a:p>
            <a:r>
              <a:rPr lang="en-US" dirty="0"/>
              <a:t>Red represents inactivity</a:t>
            </a:r>
          </a:p>
          <a:p>
            <a:r>
              <a:rPr lang="en-US" dirty="0"/>
              <a:t>Compared with healthy individuals [2]</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3501875"/>
            <a:ext cx="6365631" cy="3145110"/>
          </a:xfrm>
          <a:prstGeom prst="rect">
            <a:avLst/>
          </a:prstGeom>
        </p:spPr>
      </p:pic>
      <p:sp>
        <p:nvSpPr>
          <p:cNvPr id="5" name="TextBox 4"/>
          <p:cNvSpPr txBox="1"/>
          <p:nvPr/>
        </p:nvSpPr>
        <p:spPr>
          <a:xfrm>
            <a:off x="7051431" y="5047840"/>
            <a:ext cx="3801041" cy="1384995"/>
          </a:xfrm>
          <a:prstGeom prst="rect">
            <a:avLst/>
          </a:prstGeom>
          <a:noFill/>
        </p:spPr>
        <p:txBody>
          <a:bodyPr wrap="none" rtlCol="0">
            <a:spAutoFit/>
          </a:bodyPr>
          <a:lstStyle/>
          <a:p>
            <a:r>
              <a:rPr lang="en-US" sz="1400" dirty="0"/>
              <a:t>[2] H. Hart, J. </a:t>
            </a:r>
            <a:r>
              <a:rPr lang="en-US" sz="1400" dirty="0" err="1"/>
              <a:t>Radua</a:t>
            </a:r>
            <a:r>
              <a:rPr lang="en-US" sz="1400" dirty="0"/>
              <a:t>, D. </a:t>
            </a:r>
            <a:r>
              <a:rPr lang="en-US" sz="1400" dirty="0" err="1"/>
              <a:t>Mataix</a:t>
            </a:r>
            <a:r>
              <a:rPr lang="en-US" sz="1400" dirty="0"/>
              <a:t>-Cols,</a:t>
            </a:r>
          </a:p>
          <a:p>
            <a:r>
              <a:rPr lang="en-US" sz="1400" dirty="0"/>
              <a:t>K. </a:t>
            </a:r>
            <a:r>
              <a:rPr lang="en-US" sz="1400" dirty="0" err="1"/>
              <a:t>Rubia</a:t>
            </a:r>
            <a:r>
              <a:rPr lang="en-US" sz="1400" dirty="0"/>
              <a:t>. “Meta-analysis of fMRI studies </a:t>
            </a:r>
          </a:p>
          <a:p>
            <a:r>
              <a:rPr lang="en-US" sz="1400" dirty="0"/>
              <a:t>of timing in attention-deficit hyperactivity </a:t>
            </a:r>
          </a:p>
          <a:p>
            <a:r>
              <a:rPr lang="en-US" sz="1400" dirty="0"/>
              <a:t>disorder (ADHD)” in </a:t>
            </a:r>
            <a:r>
              <a:rPr lang="en-US" sz="1400" i="1" dirty="0"/>
              <a:t>Neuroscience and</a:t>
            </a:r>
          </a:p>
          <a:p>
            <a:r>
              <a:rPr lang="en-US" sz="1400" i="1" dirty="0" err="1"/>
              <a:t>Behavioural</a:t>
            </a:r>
            <a:r>
              <a:rPr lang="en-US" sz="1400" i="1" dirty="0"/>
              <a:t> Reviews – Elsevier. </a:t>
            </a:r>
            <a:r>
              <a:rPr lang="en-US" sz="1400" dirty="0"/>
              <a:t>Vol, 36. </a:t>
            </a:r>
          </a:p>
          <a:p>
            <a:r>
              <a:rPr lang="en-US" sz="1400" dirty="0"/>
              <a:t>pp. 2248 – 2256. 2012</a:t>
            </a:r>
          </a:p>
        </p:txBody>
      </p:sp>
    </p:spTree>
    <p:extLst>
      <p:ext uri="{BB962C8B-B14F-4D97-AF65-F5344CB8AC3E}">
        <p14:creationId xmlns:p14="http://schemas.microsoft.com/office/powerpoint/2010/main" val="32111449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90750"/>
            <a:ext cx="8610600" cy="1293028"/>
          </a:xfrm>
        </p:spPr>
        <p:txBody>
          <a:bodyPr/>
          <a:lstStyle/>
          <a:p>
            <a:pPr algn="ctr"/>
            <a:r>
              <a:rPr lang="en-US" dirty="0"/>
              <a:t>Add and ADHD Popular Pharmaceutical Treatments</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272944" y="2833687"/>
            <a:ext cx="5646111" cy="4024313"/>
          </a:xfrm>
        </p:spPr>
      </p:pic>
    </p:spTree>
    <p:extLst>
      <p:ext uri="{BB962C8B-B14F-4D97-AF65-F5344CB8AC3E}">
        <p14:creationId xmlns:p14="http://schemas.microsoft.com/office/powerpoint/2010/main" val="2632488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694035"/>
            <a:ext cx="8610600" cy="1293028"/>
          </a:xfrm>
        </p:spPr>
        <p:txBody>
          <a:bodyPr/>
          <a:lstStyle/>
          <a:p>
            <a:pPr algn="ctr"/>
            <a:r>
              <a:rPr lang="en-US" dirty="0"/>
              <a:t>Side Effects</a:t>
            </a:r>
          </a:p>
        </p:txBody>
      </p:sp>
      <p:sp>
        <p:nvSpPr>
          <p:cNvPr id="3" name="Content Placeholder 2"/>
          <p:cNvSpPr>
            <a:spLocks noGrp="1"/>
          </p:cNvSpPr>
          <p:nvPr>
            <p:ph idx="1"/>
          </p:nvPr>
        </p:nvSpPr>
        <p:spPr/>
        <p:txBody>
          <a:bodyPr/>
          <a:lstStyle/>
          <a:p>
            <a:r>
              <a:rPr lang="en-US" dirty="0"/>
              <a:t>Addiction</a:t>
            </a:r>
          </a:p>
          <a:p>
            <a:r>
              <a:rPr lang="en-US" dirty="0"/>
              <a:t>Headaches </a:t>
            </a:r>
          </a:p>
          <a:p>
            <a:r>
              <a:rPr lang="en-US" dirty="0"/>
              <a:t>Loss of Appetite </a:t>
            </a:r>
          </a:p>
          <a:p>
            <a:r>
              <a:rPr lang="en-US" dirty="0"/>
              <a:t>Insomnia </a:t>
            </a:r>
          </a:p>
          <a:p>
            <a:r>
              <a:rPr lang="en-US" dirty="0"/>
              <a:t>Restlessness [3]</a:t>
            </a:r>
          </a:p>
          <a:p>
            <a:endParaRPr lang="en-US" dirty="0"/>
          </a:p>
          <a:p>
            <a:endParaRPr lang="en-US" dirty="0"/>
          </a:p>
          <a:p>
            <a:endParaRPr lang="en-US" dirty="0"/>
          </a:p>
        </p:txBody>
      </p:sp>
      <p:sp>
        <p:nvSpPr>
          <p:cNvPr id="4" name="TextBox 3"/>
          <p:cNvSpPr txBox="1"/>
          <p:nvPr/>
        </p:nvSpPr>
        <p:spPr>
          <a:xfrm>
            <a:off x="-6953" y="6334780"/>
            <a:ext cx="6102953" cy="523220"/>
          </a:xfrm>
          <a:prstGeom prst="rect">
            <a:avLst/>
          </a:prstGeom>
          <a:noFill/>
        </p:spPr>
        <p:txBody>
          <a:bodyPr wrap="none" rtlCol="0">
            <a:spAutoFit/>
          </a:bodyPr>
          <a:lstStyle/>
          <a:p>
            <a:r>
              <a:rPr lang="en-US" sz="1400" dirty="0"/>
              <a:t>[3] O. </a:t>
            </a:r>
            <a:r>
              <a:rPr lang="en-US" sz="1400" dirty="0" err="1"/>
              <a:t>Ogbru</a:t>
            </a:r>
            <a:r>
              <a:rPr lang="en-US" sz="1400" dirty="0"/>
              <a:t>, “Adderall Drug Side Effects”. [Online]. 2015. Available: </a:t>
            </a:r>
          </a:p>
          <a:p>
            <a:r>
              <a:rPr lang="en-US" sz="1400" dirty="0"/>
              <a:t>http://www.rxlist.com/adderall-side-effects-drug-center.htm</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02434" y="1887145"/>
            <a:ext cx="5504473" cy="3991489"/>
          </a:xfrm>
          <a:prstGeom prst="rect">
            <a:avLst/>
          </a:prstGeom>
        </p:spPr>
      </p:pic>
    </p:spTree>
    <p:extLst>
      <p:ext uri="{BB962C8B-B14F-4D97-AF65-F5344CB8AC3E}">
        <p14:creationId xmlns:p14="http://schemas.microsoft.com/office/powerpoint/2010/main" val="1804557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224046"/>
            <a:ext cx="8610600" cy="1293028"/>
          </a:xfrm>
        </p:spPr>
        <p:txBody>
          <a:bodyPr/>
          <a:lstStyle/>
          <a:p>
            <a:pPr algn="ctr"/>
            <a:r>
              <a:rPr lang="en-US" dirty="0" smtClean="0"/>
              <a:t>Side Effects</a:t>
            </a:r>
            <a:endParaRPr lang="en-US" dirty="0"/>
          </a:p>
        </p:txBody>
      </p:sp>
      <p:sp>
        <p:nvSpPr>
          <p:cNvPr id="3" name="Content Placeholder 2"/>
          <p:cNvSpPr>
            <a:spLocks noGrp="1"/>
          </p:cNvSpPr>
          <p:nvPr>
            <p:ph idx="1"/>
          </p:nvPr>
        </p:nvSpPr>
        <p:spPr>
          <a:xfrm>
            <a:off x="685800" y="1687483"/>
            <a:ext cx="10820400" cy="4024125"/>
          </a:xfrm>
        </p:spPr>
        <p:txBody>
          <a:bodyPr/>
          <a:lstStyle/>
          <a:p>
            <a:r>
              <a:rPr lang="en-US" sz="2800" dirty="0" smtClean="0"/>
              <a:t>People will seek an alternative treatment if:</a:t>
            </a:r>
          </a:p>
          <a:p>
            <a:r>
              <a:rPr lang="en-US" dirty="0" smtClean="0">
                <a:solidFill>
                  <a:schemeClr val="tx1">
                    <a:lumMod val="65000"/>
                  </a:schemeClr>
                </a:solidFill>
              </a:rPr>
              <a:t>They are concerned about the side effects of the known treatments</a:t>
            </a:r>
          </a:p>
          <a:p>
            <a:r>
              <a:rPr lang="en-US" dirty="0" smtClean="0">
                <a:solidFill>
                  <a:schemeClr val="tx1">
                    <a:lumMod val="65000"/>
                  </a:schemeClr>
                </a:solidFill>
              </a:rPr>
              <a:t>The known treatments would not work for them</a:t>
            </a:r>
          </a:p>
          <a:p>
            <a:pPr marL="0" indent="0">
              <a:buNone/>
            </a:pPr>
            <a:r>
              <a:rPr lang="en-US" dirty="0" smtClean="0">
                <a:solidFill>
                  <a:schemeClr val="tx1">
                    <a:lumMod val="65000"/>
                  </a:schemeClr>
                </a:solidFill>
              </a:rPr>
              <a:t> </a:t>
            </a:r>
            <a:endParaRPr lang="en-US" dirty="0">
              <a:solidFill>
                <a:schemeClr val="tx1">
                  <a:lumMod val="6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2824" y="2967217"/>
            <a:ext cx="4459176" cy="3890783"/>
          </a:xfrm>
          <a:prstGeom prst="rect">
            <a:avLst/>
          </a:prstGeom>
        </p:spPr>
      </p:pic>
    </p:spTree>
    <p:extLst>
      <p:ext uri="{BB962C8B-B14F-4D97-AF65-F5344CB8AC3E}">
        <p14:creationId xmlns:p14="http://schemas.microsoft.com/office/powerpoint/2010/main" val="10549071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46788"/>
            <a:ext cx="8610600" cy="1293028"/>
          </a:xfrm>
        </p:spPr>
        <p:txBody>
          <a:bodyPr/>
          <a:lstStyle/>
          <a:p>
            <a:pPr algn="ctr"/>
            <a:r>
              <a:rPr lang="en-US" dirty="0"/>
              <a:t>Mental Fatigue</a:t>
            </a:r>
          </a:p>
        </p:txBody>
      </p:sp>
      <p:sp>
        <p:nvSpPr>
          <p:cNvPr id="3" name="Content Placeholder 2"/>
          <p:cNvSpPr>
            <a:spLocks noGrp="1"/>
          </p:cNvSpPr>
          <p:nvPr>
            <p:ph idx="1"/>
          </p:nvPr>
        </p:nvSpPr>
        <p:spPr/>
        <p:txBody>
          <a:bodyPr/>
          <a:lstStyle/>
          <a:p>
            <a:r>
              <a:rPr lang="en-US" dirty="0"/>
              <a:t>Lack of wakefulness</a:t>
            </a:r>
          </a:p>
          <a:p>
            <a:r>
              <a:rPr lang="en-US" dirty="0"/>
              <a:t>Mainly the build up of Adenosine in the brain</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90700" y="3034029"/>
            <a:ext cx="8294077" cy="3823971"/>
          </a:xfrm>
          <a:prstGeom prst="rect">
            <a:avLst/>
          </a:prstGeom>
        </p:spPr>
      </p:pic>
      <p:pic>
        <p:nvPicPr>
          <p:cNvPr id="4098" name="Picture 2" descr="https://media.giphy.com/media/6HmMUapXmdwDS/giphy.gif"/>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76065" y="562708"/>
            <a:ext cx="2450469" cy="280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9271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817127"/>
            <a:ext cx="8610600" cy="1293028"/>
          </a:xfrm>
        </p:spPr>
        <p:txBody>
          <a:bodyPr/>
          <a:lstStyle/>
          <a:p>
            <a:pPr algn="ctr"/>
            <a:r>
              <a:rPr lang="en-US" dirty="0"/>
              <a:t>Alzheimer's Disease</a:t>
            </a:r>
          </a:p>
        </p:txBody>
      </p:sp>
      <p:sp>
        <p:nvSpPr>
          <p:cNvPr id="3" name="Content Placeholder 2"/>
          <p:cNvSpPr>
            <a:spLocks noGrp="1"/>
          </p:cNvSpPr>
          <p:nvPr>
            <p:ph idx="1"/>
          </p:nvPr>
        </p:nvSpPr>
        <p:spPr/>
        <p:txBody>
          <a:bodyPr/>
          <a:lstStyle/>
          <a:p>
            <a:r>
              <a:rPr lang="en-US" dirty="0"/>
              <a:t>Loss of memory</a:t>
            </a:r>
          </a:p>
          <a:p>
            <a:r>
              <a:rPr lang="en-US" dirty="0"/>
              <a:t>Inability to recognize family and friends</a:t>
            </a:r>
          </a:p>
          <a:p>
            <a:r>
              <a:rPr lang="en-US" dirty="0"/>
              <a:t>Inability to use short  term memory [4]</a:t>
            </a:r>
          </a:p>
        </p:txBody>
      </p:sp>
      <p:pic>
        <p:nvPicPr>
          <p:cNvPr id="6146" name="Picture 2" descr="https://goinggentleintothatgoodnight.files.wordpress.com/2013/06/brain-healthy-brain-ad-best.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69723" y="2517839"/>
            <a:ext cx="4503420" cy="3377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218683"/>
            <a:ext cx="8816837" cy="584775"/>
          </a:xfrm>
          <a:prstGeom prst="rect">
            <a:avLst/>
          </a:prstGeom>
          <a:noFill/>
        </p:spPr>
        <p:txBody>
          <a:bodyPr wrap="none" rtlCol="0">
            <a:spAutoFit/>
          </a:bodyPr>
          <a:lstStyle/>
          <a:p>
            <a:r>
              <a:rPr lang="en-US" sz="1400" dirty="0"/>
              <a:t>[4] “Brain Atrophy in Alzheimer's”. [Online Image]. Available: </a:t>
            </a:r>
          </a:p>
          <a:p>
            <a:r>
              <a:rPr lang="en-US" sz="1400" dirty="0"/>
              <a:t>https://goinggentleintothatgoodnight.files.wordpress.com/2013/06/brain-healthy-brain-ad-best.jpg</a:t>
            </a:r>
            <a:r>
              <a:rPr lang="en-US" dirty="0"/>
              <a:t> </a:t>
            </a:r>
          </a:p>
        </p:txBody>
      </p:sp>
    </p:spTree>
    <p:extLst>
      <p:ext uri="{BB962C8B-B14F-4D97-AF65-F5344CB8AC3E}">
        <p14:creationId xmlns:p14="http://schemas.microsoft.com/office/powerpoint/2010/main" val="41624919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46789"/>
            <a:ext cx="8610600" cy="1293028"/>
          </a:xfrm>
        </p:spPr>
        <p:txBody>
          <a:bodyPr>
            <a:normAutofit/>
          </a:bodyPr>
          <a:lstStyle/>
          <a:p>
            <a:pPr algn="ctr"/>
            <a:r>
              <a:rPr lang="en-US" sz="3600" dirty="0"/>
              <a:t>Mild Cognitive Impairment, Dementia, and Delirium</a:t>
            </a:r>
          </a:p>
        </p:txBody>
      </p:sp>
      <p:sp>
        <p:nvSpPr>
          <p:cNvPr id="3" name="Content Placeholder 2"/>
          <p:cNvSpPr>
            <a:spLocks noGrp="1"/>
          </p:cNvSpPr>
          <p:nvPr>
            <p:ph idx="1"/>
          </p:nvPr>
        </p:nvSpPr>
        <p:spPr/>
        <p:txBody>
          <a:bodyPr/>
          <a:lstStyle/>
          <a:p>
            <a:r>
              <a:rPr lang="en-US" dirty="0">
                <a:solidFill>
                  <a:srgbClr val="FF0000"/>
                </a:solidFill>
              </a:rPr>
              <a:t>What are they?</a:t>
            </a:r>
          </a:p>
          <a:p>
            <a:r>
              <a:rPr lang="en-US" dirty="0"/>
              <a:t>Diagnosed in the Elderly</a:t>
            </a:r>
          </a:p>
          <a:p>
            <a:r>
              <a:rPr lang="en-US" dirty="0"/>
              <a:t>All show a </a:t>
            </a:r>
            <a:r>
              <a:rPr lang="en-US" u="sng" dirty="0"/>
              <a:t>decreased </a:t>
            </a:r>
            <a:r>
              <a:rPr lang="en-US" dirty="0"/>
              <a:t>activity in the following regions [5]</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5800" y="3600348"/>
            <a:ext cx="7658100" cy="2254333"/>
          </a:xfrm>
          <a:prstGeom prst="rect">
            <a:avLst/>
          </a:prstGeom>
        </p:spPr>
      </p:pic>
      <p:sp>
        <p:nvSpPr>
          <p:cNvPr id="5" name="TextBox 4"/>
          <p:cNvSpPr txBox="1"/>
          <p:nvPr/>
        </p:nvSpPr>
        <p:spPr>
          <a:xfrm>
            <a:off x="123093" y="5920483"/>
            <a:ext cx="8515473" cy="954107"/>
          </a:xfrm>
          <a:prstGeom prst="rect">
            <a:avLst/>
          </a:prstGeom>
          <a:noFill/>
        </p:spPr>
        <p:txBody>
          <a:bodyPr wrap="none" rtlCol="0">
            <a:spAutoFit/>
          </a:bodyPr>
          <a:lstStyle/>
          <a:p>
            <a:r>
              <a:rPr lang="en-US" sz="1400" dirty="0"/>
              <a:t>[5]	</a:t>
            </a:r>
            <a:r>
              <a:rPr lang="en-US" sz="1400" dirty="0" err="1"/>
              <a:t>Teipel</a:t>
            </a:r>
            <a:r>
              <a:rPr lang="en-US" sz="1400" dirty="0"/>
              <a:t>, S. J., </a:t>
            </a:r>
            <a:r>
              <a:rPr lang="en-US" sz="1400" dirty="0" err="1"/>
              <a:t>Wohlert</a:t>
            </a:r>
            <a:r>
              <a:rPr lang="en-US" sz="1400" dirty="0"/>
              <a:t>, A., Heine, C., </a:t>
            </a:r>
            <a:r>
              <a:rPr lang="en-US" sz="1400" dirty="0" err="1"/>
              <a:t>Grothe</a:t>
            </a:r>
            <a:r>
              <a:rPr lang="en-US" sz="1400" dirty="0"/>
              <a:t>, M. J., Grimmer, T., </a:t>
            </a:r>
            <a:r>
              <a:rPr lang="en-US" sz="1400" dirty="0" err="1"/>
              <a:t>Sorg</a:t>
            </a:r>
            <a:r>
              <a:rPr lang="en-US" sz="1400" dirty="0"/>
              <a:t>, C., . . . </a:t>
            </a:r>
            <a:r>
              <a:rPr lang="en-US" sz="1400" dirty="0" err="1"/>
              <a:t>Dyrba</a:t>
            </a:r>
            <a:r>
              <a:rPr lang="en-US" sz="1400" dirty="0"/>
              <a:t>, M. (2016). </a:t>
            </a:r>
          </a:p>
          <a:p>
            <a:r>
              <a:rPr lang="en-US" sz="1400" dirty="0"/>
              <a:t>FUNCTIONAL CONNECTIVITY IN ALZHEIMER’S DEMENTIA AND MILD COGNITIVE IMPAIRMENT: </a:t>
            </a:r>
          </a:p>
          <a:p>
            <a:r>
              <a:rPr lang="en-US" sz="1400" dirty="0"/>
              <a:t>A LARGE-SCALE MULTICENTER RESTING-STATE FMRI STUDY.</a:t>
            </a:r>
            <a:r>
              <a:rPr lang="en-US" sz="1400" i="1" dirty="0"/>
              <a:t> Alzheimer's &amp; Dementia: </a:t>
            </a:r>
          </a:p>
          <a:p>
            <a:r>
              <a:rPr lang="en-US" sz="1400" i="1" dirty="0"/>
              <a:t>The Journal of the Alzheimer's Association,12</a:t>
            </a:r>
            <a:r>
              <a:rPr lang="en-US" sz="1400" dirty="0"/>
              <a:t>(Supplement), P38-P38. doi:10.1016/j.jalz.2016.06.055</a:t>
            </a:r>
          </a:p>
        </p:txBody>
      </p:sp>
    </p:spTree>
    <p:extLst>
      <p:ext uri="{BB962C8B-B14F-4D97-AF65-F5344CB8AC3E}">
        <p14:creationId xmlns:p14="http://schemas.microsoft.com/office/powerpoint/2010/main" val="1050758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439057"/>
            <a:ext cx="8610600" cy="1293028"/>
          </a:xfrm>
        </p:spPr>
        <p:txBody>
          <a:bodyPr>
            <a:normAutofit fontScale="90000"/>
          </a:bodyPr>
          <a:lstStyle/>
          <a:p>
            <a:pPr algn="ctr"/>
            <a:r>
              <a:rPr lang="en-US" dirty="0"/>
              <a:t>We’ve talked enough about disorders, Let’s move onto the fun part</a:t>
            </a:r>
          </a:p>
        </p:txBody>
      </p:sp>
      <p:pic>
        <p:nvPicPr>
          <p:cNvPr id="4" name="Picture 2" descr="http://www.iainclaridge.co.uk/blog/wp-content/uploads/2014/06/fun.jpg"/>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4722269" y="4220308"/>
            <a:ext cx="2747461" cy="247271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media.giphy.com/media/5xtDarmwsuR9sDRObyU/giphy.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082928" y="1839058"/>
            <a:ext cx="421957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176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641280"/>
            <a:ext cx="8610600" cy="1293028"/>
          </a:xfrm>
        </p:spPr>
        <p:txBody>
          <a:bodyPr/>
          <a:lstStyle/>
          <a:p>
            <a:pPr algn="ctr"/>
            <a:r>
              <a:rPr lang="en-US" dirty="0"/>
              <a:t>Available Neuro-stimulation Devices</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80583" y="1934308"/>
            <a:ext cx="2136530" cy="2136530"/>
          </a:xfr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1983" y="1934308"/>
            <a:ext cx="2136530" cy="213653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88253" y="1934308"/>
            <a:ext cx="2136530" cy="2136530"/>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88207" y="1934308"/>
            <a:ext cx="2136530" cy="2136530"/>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88161" y="1934308"/>
            <a:ext cx="2136530" cy="2136530"/>
          </a:xfrm>
          <a:prstGeom prst="rect">
            <a:avLst/>
          </a:prstGeom>
        </p:spPr>
      </p:pic>
      <p:sp>
        <p:nvSpPr>
          <p:cNvPr id="9" name="TextBox 8"/>
          <p:cNvSpPr txBox="1"/>
          <p:nvPr/>
        </p:nvSpPr>
        <p:spPr>
          <a:xfrm>
            <a:off x="369441" y="4070838"/>
            <a:ext cx="1758815" cy="923330"/>
          </a:xfrm>
          <a:prstGeom prst="rect">
            <a:avLst/>
          </a:prstGeom>
          <a:noFill/>
        </p:spPr>
        <p:txBody>
          <a:bodyPr wrap="none" rtlCol="0">
            <a:spAutoFit/>
          </a:bodyPr>
          <a:lstStyle/>
          <a:p>
            <a:pPr algn="ctr"/>
            <a:r>
              <a:rPr lang="en-US" dirty="0"/>
              <a:t>Transcranial </a:t>
            </a:r>
          </a:p>
          <a:p>
            <a:pPr algn="ctr"/>
            <a:r>
              <a:rPr lang="en-US" dirty="0"/>
              <a:t>Magnetic</a:t>
            </a:r>
          </a:p>
          <a:p>
            <a:pPr algn="ctr"/>
            <a:r>
              <a:rPr lang="en-US" dirty="0"/>
              <a:t>Stimulation [6]</a:t>
            </a:r>
          </a:p>
        </p:txBody>
      </p:sp>
      <p:sp>
        <p:nvSpPr>
          <p:cNvPr id="10" name="TextBox 9"/>
          <p:cNvSpPr txBox="1"/>
          <p:nvPr/>
        </p:nvSpPr>
        <p:spPr>
          <a:xfrm>
            <a:off x="2628847" y="4070838"/>
            <a:ext cx="1758815" cy="923330"/>
          </a:xfrm>
          <a:prstGeom prst="rect">
            <a:avLst/>
          </a:prstGeom>
          <a:noFill/>
        </p:spPr>
        <p:txBody>
          <a:bodyPr wrap="none" rtlCol="0">
            <a:spAutoFit/>
          </a:bodyPr>
          <a:lstStyle/>
          <a:p>
            <a:pPr algn="ctr"/>
            <a:r>
              <a:rPr lang="en-US" dirty="0"/>
              <a:t>Transcranial </a:t>
            </a:r>
          </a:p>
          <a:p>
            <a:pPr algn="ctr"/>
            <a:r>
              <a:rPr lang="en-US" dirty="0"/>
              <a:t>Direct Current</a:t>
            </a:r>
          </a:p>
          <a:p>
            <a:pPr algn="ctr"/>
            <a:r>
              <a:rPr lang="en-US" dirty="0"/>
              <a:t>Stimulation [7]</a:t>
            </a:r>
          </a:p>
        </p:txBody>
      </p:sp>
      <p:sp>
        <p:nvSpPr>
          <p:cNvPr id="11" name="TextBox 10"/>
          <p:cNvSpPr txBox="1"/>
          <p:nvPr/>
        </p:nvSpPr>
        <p:spPr>
          <a:xfrm>
            <a:off x="5077110" y="4141176"/>
            <a:ext cx="1758815" cy="923330"/>
          </a:xfrm>
          <a:prstGeom prst="rect">
            <a:avLst/>
          </a:prstGeom>
          <a:noFill/>
        </p:spPr>
        <p:txBody>
          <a:bodyPr wrap="none" rtlCol="0">
            <a:spAutoFit/>
          </a:bodyPr>
          <a:lstStyle/>
          <a:p>
            <a:pPr algn="ctr"/>
            <a:r>
              <a:rPr lang="en-US" dirty="0"/>
              <a:t>Transcranial </a:t>
            </a:r>
          </a:p>
          <a:p>
            <a:pPr algn="ctr"/>
            <a:r>
              <a:rPr lang="en-US" dirty="0"/>
              <a:t>Ultrasound</a:t>
            </a:r>
          </a:p>
          <a:p>
            <a:pPr algn="ctr"/>
            <a:r>
              <a:rPr lang="en-US" dirty="0"/>
              <a:t>Stimulation [8]</a:t>
            </a:r>
          </a:p>
        </p:txBody>
      </p:sp>
      <p:sp>
        <p:nvSpPr>
          <p:cNvPr id="12" name="TextBox 11"/>
          <p:cNvSpPr txBox="1"/>
          <p:nvPr/>
        </p:nvSpPr>
        <p:spPr>
          <a:xfrm>
            <a:off x="7308750" y="4141176"/>
            <a:ext cx="2095445" cy="646331"/>
          </a:xfrm>
          <a:prstGeom prst="rect">
            <a:avLst/>
          </a:prstGeom>
          <a:noFill/>
        </p:spPr>
        <p:txBody>
          <a:bodyPr wrap="none" rtlCol="0">
            <a:spAutoFit/>
          </a:bodyPr>
          <a:lstStyle/>
          <a:p>
            <a:pPr algn="ctr"/>
            <a:r>
              <a:rPr lang="en-US" dirty="0"/>
              <a:t>Neuro-Feedback</a:t>
            </a:r>
          </a:p>
          <a:p>
            <a:pPr algn="ctr"/>
            <a:r>
              <a:rPr lang="en-US" dirty="0"/>
              <a:t> [9]</a:t>
            </a:r>
          </a:p>
        </p:txBody>
      </p:sp>
      <p:sp>
        <p:nvSpPr>
          <p:cNvPr id="13" name="TextBox 12"/>
          <p:cNvSpPr txBox="1"/>
          <p:nvPr/>
        </p:nvSpPr>
        <p:spPr>
          <a:xfrm>
            <a:off x="9812899" y="4141176"/>
            <a:ext cx="1887055" cy="1200329"/>
          </a:xfrm>
          <a:prstGeom prst="rect">
            <a:avLst/>
          </a:prstGeom>
          <a:noFill/>
        </p:spPr>
        <p:txBody>
          <a:bodyPr wrap="none" rtlCol="0">
            <a:spAutoFit/>
          </a:bodyPr>
          <a:lstStyle/>
          <a:p>
            <a:pPr algn="ctr"/>
            <a:r>
              <a:rPr lang="en-US" dirty="0"/>
              <a:t>Virtual Reality</a:t>
            </a:r>
          </a:p>
          <a:p>
            <a:pPr algn="ctr"/>
            <a:r>
              <a:rPr lang="en-US" dirty="0"/>
              <a:t>And</a:t>
            </a:r>
          </a:p>
          <a:p>
            <a:pPr algn="ctr"/>
            <a:r>
              <a:rPr lang="en-US" dirty="0"/>
              <a:t>Audio-Visual</a:t>
            </a:r>
          </a:p>
          <a:p>
            <a:pPr algn="ctr"/>
            <a:r>
              <a:rPr lang="en-US" dirty="0"/>
              <a:t>Stimulation [10]</a:t>
            </a:r>
          </a:p>
        </p:txBody>
      </p:sp>
      <p:sp>
        <p:nvSpPr>
          <p:cNvPr id="14" name="TextBox 13"/>
          <p:cNvSpPr txBox="1"/>
          <p:nvPr/>
        </p:nvSpPr>
        <p:spPr>
          <a:xfrm>
            <a:off x="0" y="5807497"/>
            <a:ext cx="12096581" cy="1477328"/>
          </a:xfrm>
          <a:prstGeom prst="rect">
            <a:avLst/>
          </a:prstGeom>
          <a:noFill/>
        </p:spPr>
        <p:txBody>
          <a:bodyPr wrap="none" rtlCol="0">
            <a:spAutoFit/>
          </a:bodyPr>
          <a:lstStyle/>
          <a:p>
            <a:r>
              <a:rPr lang="en-US" sz="1200" dirty="0"/>
              <a:t>[6] [Online]. Available: https://c.o0bg.com/rf/image_960w/Boston/2011-2020/2016/03/15/BostonGlobe.com/Lifestyle/Images/160314_KDB_TMS_THERAPY_006.jpg</a:t>
            </a:r>
          </a:p>
          <a:p>
            <a:r>
              <a:rPr lang="en-US" sz="1200" dirty="0"/>
              <a:t>[7] [Online]. Available: http://www.sciencemag.org/sites/default/files/styles/article_main_large/public/images/sn-handednessREV.jpg?itok=qCzi7XjO</a:t>
            </a:r>
          </a:p>
          <a:p>
            <a:r>
              <a:rPr lang="en-US" sz="1200" dirty="0"/>
              <a:t>[8] [Online]. Available: http://www.robaid.com/wp-content/gallery/medicine-1/ultrasound-brain-2.jpg</a:t>
            </a:r>
          </a:p>
          <a:p>
            <a:r>
              <a:rPr lang="en-US" sz="1200" dirty="0"/>
              <a:t>[9] [Online]. Available: http://www.biosemi.com/pics/Praamstra_cap2_large.jpg</a:t>
            </a:r>
          </a:p>
          <a:p>
            <a:r>
              <a:rPr lang="en-US" sz="1200" dirty="0"/>
              <a:t>[10] [Online]. Available: http://channeleye.co.uk/wp-content/uploads/2015/01/virtual-reality.jpg</a:t>
            </a:r>
          </a:p>
          <a:p>
            <a:endParaRPr lang="en-US" sz="1200" dirty="0"/>
          </a:p>
          <a:p>
            <a:endParaRPr lang="en-US" dirty="0"/>
          </a:p>
        </p:txBody>
      </p:sp>
    </p:spTree>
    <p:extLst>
      <p:ext uri="{BB962C8B-B14F-4D97-AF65-F5344CB8AC3E}">
        <p14:creationId xmlns:p14="http://schemas.microsoft.com/office/powerpoint/2010/main" val="447441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37997"/>
            <a:ext cx="8610600" cy="1293028"/>
          </a:xfrm>
        </p:spPr>
        <p:txBody>
          <a:bodyPr/>
          <a:lstStyle/>
          <a:p>
            <a:pPr algn="ctr"/>
            <a:r>
              <a:rPr lang="en-US" dirty="0"/>
              <a:t>Transcranial Magnetic Stimulation (TMS)</a:t>
            </a:r>
          </a:p>
        </p:txBody>
      </p:sp>
      <p:sp>
        <p:nvSpPr>
          <p:cNvPr id="3" name="Content Placeholder 2"/>
          <p:cNvSpPr>
            <a:spLocks noGrp="1"/>
          </p:cNvSpPr>
          <p:nvPr>
            <p:ph idx="1"/>
          </p:nvPr>
        </p:nvSpPr>
        <p:spPr/>
        <p:txBody>
          <a:bodyPr/>
          <a:lstStyle/>
          <a:p>
            <a:r>
              <a:rPr lang="en-US" dirty="0"/>
              <a:t>Produce an extreme flux rate in the brain, inducing action </a:t>
            </a:r>
            <a:r>
              <a:rPr lang="en-US" dirty="0" smtClean="0"/>
              <a:t>potentials [11]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398" y="2558560"/>
            <a:ext cx="3285246" cy="413238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4031"/>
          <a:stretch/>
        </p:blipFill>
        <p:spPr>
          <a:xfrm>
            <a:off x="9208378" y="2881290"/>
            <a:ext cx="2863802" cy="3976710"/>
          </a:xfrm>
          <a:prstGeom prst="rect">
            <a:avLst/>
          </a:prstGeom>
        </p:spPr>
      </p:pic>
      <p:sp>
        <p:nvSpPr>
          <p:cNvPr id="5" name="TextBox 4"/>
          <p:cNvSpPr txBox="1"/>
          <p:nvPr/>
        </p:nvSpPr>
        <p:spPr>
          <a:xfrm>
            <a:off x="4307644" y="5946984"/>
            <a:ext cx="6186309" cy="1015663"/>
          </a:xfrm>
          <a:prstGeom prst="rect">
            <a:avLst/>
          </a:prstGeom>
          <a:noFill/>
        </p:spPr>
        <p:txBody>
          <a:bodyPr wrap="none" rtlCol="0">
            <a:spAutoFit/>
          </a:bodyPr>
          <a:lstStyle/>
          <a:p>
            <a:r>
              <a:rPr lang="en-US" sz="1400" dirty="0"/>
              <a:t>[</a:t>
            </a:r>
            <a:r>
              <a:rPr lang="en-US" sz="1400" dirty="0" smtClean="0"/>
              <a:t>11] </a:t>
            </a:r>
            <a:r>
              <a:rPr lang="en-US" sz="1400" dirty="0"/>
              <a:t>V. </a:t>
            </a:r>
            <a:r>
              <a:rPr lang="en-US" sz="1400" dirty="0" err="1"/>
              <a:t>Dubljević</a:t>
            </a:r>
            <a:r>
              <a:rPr lang="en-US" sz="1400" dirty="0"/>
              <a:t>. </a:t>
            </a:r>
            <a:r>
              <a:rPr lang="en-US" sz="1400" dirty="0" err="1"/>
              <a:t>Neurostimulation</a:t>
            </a:r>
            <a:r>
              <a:rPr lang="en-US" sz="1400" dirty="0"/>
              <a:t> devices for </a:t>
            </a:r>
            <a:r>
              <a:rPr lang="en-US" sz="1400" dirty="0" smtClean="0"/>
              <a:t>cognitive</a:t>
            </a:r>
          </a:p>
          <a:p>
            <a:r>
              <a:rPr lang="en-US" sz="1400" dirty="0" smtClean="0"/>
              <a:t> </a:t>
            </a:r>
            <a:r>
              <a:rPr lang="en-US" sz="1400" dirty="0"/>
              <a:t>enhancement: Toward a comprehensive regulatory framework</a:t>
            </a:r>
            <a:r>
              <a:rPr lang="en-US" sz="1400" dirty="0" smtClean="0"/>
              <a:t>.</a:t>
            </a:r>
          </a:p>
          <a:p>
            <a:r>
              <a:rPr lang="en-US" sz="1400" dirty="0"/>
              <a:t> </a:t>
            </a:r>
            <a:r>
              <a:rPr lang="en-US" sz="1400" i="1" dirty="0" err="1"/>
              <a:t>Neuroethics</a:t>
            </a:r>
            <a:r>
              <a:rPr lang="en-US" sz="1400" i="1" dirty="0"/>
              <a:t> 8(2), </a:t>
            </a:r>
            <a:r>
              <a:rPr lang="en-US" sz="1400" dirty="0"/>
              <a:t>pp. 115-126. 2015. . DOI: 10.1007/s12152-014-9225-0.</a:t>
            </a:r>
          </a:p>
          <a:p>
            <a:endParaRPr lang="en-US" dirty="0"/>
          </a:p>
        </p:txBody>
      </p:sp>
    </p:spTree>
    <p:extLst>
      <p:ext uri="{BB962C8B-B14F-4D97-AF65-F5344CB8AC3E}">
        <p14:creationId xmlns:p14="http://schemas.microsoft.com/office/powerpoint/2010/main" val="3633694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90750"/>
            <a:ext cx="8610600" cy="1293028"/>
          </a:xfrm>
        </p:spPr>
        <p:txBody>
          <a:bodyPr/>
          <a:lstStyle/>
          <a:p>
            <a:pPr algn="ctr"/>
            <a:r>
              <a:rPr lang="en-US" dirty="0"/>
              <a:t>To be Exact,</a:t>
            </a:r>
          </a:p>
        </p:txBody>
      </p:sp>
      <p:sp>
        <p:nvSpPr>
          <p:cNvPr id="3" name="Content Placeholder 2"/>
          <p:cNvSpPr>
            <a:spLocks noGrp="1"/>
          </p:cNvSpPr>
          <p:nvPr>
            <p:ph idx="1"/>
          </p:nvPr>
        </p:nvSpPr>
        <p:spPr/>
        <p:txBody>
          <a:bodyPr>
            <a:normAutofit/>
          </a:bodyPr>
          <a:lstStyle/>
          <a:p>
            <a:pPr marL="0" indent="0" algn="ctr">
              <a:buNone/>
            </a:pPr>
            <a:r>
              <a:rPr lang="en-US" dirty="0"/>
              <a:t>Design a</a:t>
            </a:r>
          </a:p>
          <a:p>
            <a:pPr marL="0" indent="0" algn="ctr">
              <a:buNone/>
            </a:pPr>
            <a:endParaRPr lang="en-US" dirty="0"/>
          </a:p>
          <a:p>
            <a:pPr marL="0" indent="0" algn="ctr">
              <a:buNone/>
            </a:pPr>
            <a:r>
              <a:rPr lang="en-US" sz="4000" dirty="0">
                <a:solidFill>
                  <a:srgbClr val="FF0000"/>
                </a:solidFill>
              </a:rPr>
              <a:t>Non</a:t>
            </a:r>
            <a:r>
              <a:rPr lang="en-US" sz="4000" dirty="0"/>
              <a:t>-Invasive and </a:t>
            </a:r>
            <a:r>
              <a:rPr lang="en-US" sz="4000" dirty="0">
                <a:solidFill>
                  <a:srgbClr val="FF0000"/>
                </a:solidFill>
              </a:rPr>
              <a:t>Non</a:t>
            </a:r>
            <a:r>
              <a:rPr lang="en-US" sz="4000" dirty="0"/>
              <a:t>-Pharmacological Device to</a:t>
            </a:r>
          </a:p>
          <a:p>
            <a:pPr marL="0" indent="0" algn="ctr">
              <a:buNone/>
            </a:pPr>
            <a:r>
              <a:rPr lang="en-US" sz="4000" dirty="0"/>
              <a:t>Treat Patients with Cognitive Depression/Dysfunction/Fatigue</a:t>
            </a:r>
          </a:p>
        </p:txBody>
      </p:sp>
    </p:spTree>
    <p:extLst>
      <p:ext uri="{BB962C8B-B14F-4D97-AF65-F5344CB8AC3E}">
        <p14:creationId xmlns:p14="http://schemas.microsoft.com/office/powerpoint/2010/main" val="3525470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676450"/>
            <a:ext cx="8610600" cy="1293028"/>
          </a:xfrm>
        </p:spPr>
        <p:txBody>
          <a:bodyPr/>
          <a:lstStyle/>
          <a:p>
            <a:pPr algn="ctr"/>
            <a:r>
              <a:rPr lang="en-US" dirty="0" smtClean="0"/>
              <a:t>TMS Simplistic </a:t>
            </a:r>
            <a:r>
              <a:rPr lang="en-US" dirty="0"/>
              <a:t>Circuitry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490521"/>
            <a:ext cx="10820400" cy="3431120"/>
          </a:xfrm>
        </p:spPr>
      </p:pic>
    </p:spTree>
    <p:extLst>
      <p:ext uri="{BB962C8B-B14F-4D97-AF65-F5344CB8AC3E}">
        <p14:creationId xmlns:p14="http://schemas.microsoft.com/office/powerpoint/2010/main" val="23892713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357049"/>
            <a:ext cx="8610600" cy="1293028"/>
          </a:xfrm>
        </p:spPr>
        <p:txBody>
          <a:bodyPr/>
          <a:lstStyle/>
          <a:p>
            <a:pPr algn="ctr"/>
            <a:r>
              <a:rPr lang="en-US" dirty="0" smtClean="0"/>
              <a:t>Transcranial Direct Current Stimulation</a:t>
            </a:r>
            <a:endParaRPr lang="en-US" dirty="0"/>
          </a:p>
        </p:txBody>
      </p:sp>
      <p:sp>
        <p:nvSpPr>
          <p:cNvPr id="3" name="Content Placeholder 2"/>
          <p:cNvSpPr>
            <a:spLocks noGrp="1"/>
          </p:cNvSpPr>
          <p:nvPr>
            <p:ph idx="1"/>
          </p:nvPr>
        </p:nvSpPr>
        <p:spPr/>
        <p:txBody>
          <a:bodyPr/>
          <a:lstStyle/>
          <a:p>
            <a:r>
              <a:rPr lang="en-US" dirty="0" smtClean="0"/>
              <a:t>Pass a small current through the brain, causing action potentials in desired regions </a:t>
            </a:r>
          </a:p>
          <a:p>
            <a:r>
              <a:rPr lang="en-US" dirty="0" smtClean="0"/>
              <a:t>Been Practiced Since the 19</a:t>
            </a:r>
            <a:r>
              <a:rPr lang="en-US" baseline="30000" dirty="0" smtClean="0"/>
              <a:t>th</a:t>
            </a:r>
            <a:r>
              <a:rPr lang="en-US" dirty="0" smtClean="0"/>
              <a:t> Century [11]</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85842" y="3176214"/>
            <a:ext cx="3506158" cy="3661987"/>
          </a:xfrm>
          <a:prstGeom prst="rect">
            <a:avLst/>
          </a:prstGeom>
        </p:spPr>
      </p:pic>
      <p:pic>
        <p:nvPicPr>
          <p:cNvPr id="1026" name="Picture 2" descr="https://s-media-cache-ak0.pinimg.com/736x/9c/9d/1c/9c9d1cc9e4149df156a6ee8114d8f124.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l="3818"/>
          <a:stretch/>
        </p:blipFill>
        <p:spPr bwMode="auto">
          <a:xfrm>
            <a:off x="781396" y="3208713"/>
            <a:ext cx="2408537" cy="344735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153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511" y="2708422"/>
            <a:ext cx="3205942" cy="4149578"/>
          </a:xfrm>
          <a:prstGeom prst="rect">
            <a:avLst/>
          </a:prstGeom>
        </p:spPr>
      </p:pic>
      <p:sp>
        <p:nvSpPr>
          <p:cNvPr id="2" name="Title 1"/>
          <p:cNvSpPr>
            <a:spLocks noGrp="1"/>
          </p:cNvSpPr>
          <p:nvPr>
            <p:ph type="title"/>
          </p:nvPr>
        </p:nvSpPr>
        <p:spPr>
          <a:xfrm>
            <a:off x="1790700" y="531617"/>
            <a:ext cx="8610600" cy="1293028"/>
          </a:xfrm>
        </p:spPr>
        <p:txBody>
          <a:bodyPr/>
          <a:lstStyle/>
          <a:p>
            <a:pPr algn="ctr"/>
            <a:r>
              <a:rPr lang="en-US" dirty="0" smtClean="0"/>
              <a:t>Focused Ultrasound Stimulation</a:t>
            </a:r>
            <a:endParaRPr lang="en-US" dirty="0"/>
          </a:p>
        </p:txBody>
      </p:sp>
      <p:sp>
        <p:nvSpPr>
          <p:cNvPr id="3" name="Content Placeholder 2"/>
          <p:cNvSpPr>
            <a:spLocks noGrp="1"/>
          </p:cNvSpPr>
          <p:nvPr>
            <p:ph idx="1"/>
          </p:nvPr>
        </p:nvSpPr>
        <p:spPr/>
        <p:txBody>
          <a:bodyPr/>
          <a:lstStyle/>
          <a:p>
            <a:r>
              <a:rPr lang="en-US" dirty="0" smtClean="0"/>
              <a:t>Point multiple ultrasound transducers at the same place</a:t>
            </a:r>
          </a:p>
          <a:p>
            <a:r>
              <a:rPr lang="en-US" dirty="0" smtClean="0"/>
              <a:t>Allow for the waves to converge at a focal point</a:t>
            </a:r>
          </a:p>
          <a:p>
            <a:r>
              <a:rPr lang="en-US" dirty="0" smtClean="0"/>
              <a:t>The micro-vibrations can induces stimulation [11] </a:t>
            </a:r>
            <a:endParaRPr lang="en-US" dirty="0"/>
          </a:p>
        </p:txBody>
      </p:sp>
    </p:spTree>
    <p:extLst>
      <p:ext uri="{BB962C8B-B14F-4D97-AF65-F5344CB8AC3E}">
        <p14:creationId xmlns:p14="http://schemas.microsoft.com/office/powerpoint/2010/main" val="4209413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cience neil degrasse tyson"/>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856211"/>
            <a:ext cx="12192000" cy="518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371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415237"/>
            <a:ext cx="8610600" cy="1293028"/>
          </a:xfrm>
        </p:spPr>
        <p:txBody>
          <a:bodyPr/>
          <a:lstStyle/>
          <a:p>
            <a:pPr algn="ctr"/>
            <a:r>
              <a:rPr lang="en-US" dirty="0" smtClean="0"/>
              <a:t>Audio-Visual Stimulation and Virtual Reality</a:t>
            </a:r>
            <a:endParaRPr lang="en-US" dirty="0"/>
          </a:p>
        </p:txBody>
      </p:sp>
      <p:sp>
        <p:nvSpPr>
          <p:cNvPr id="3" name="Content Placeholder 2"/>
          <p:cNvSpPr>
            <a:spLocks noGrp="1"/>
          </p:cNvSpPr>
          <p:nvPr>
            <p:ph idx="1"/>
          </p:nvPr>
        </p:nvSpPr>
        <p:spPr/>
        <p:txBody>
          <a:bodyPr/>
          <a:lstStyle/>
          <a:p>
            <a:r>
              <a:rPr lang="en-US" dirty="0" smtClean="0"/>
              <a:t>The most rapidly developing neuro-stimulation technology</a:t>
            </a:r>
          </a:p>
          <a:p>
            <a:r>
              <a:rPr lang="en-US" dirty="0" smtClean="0"/>
              <a:t>Use of virtual reality mind games to cause stimulation</a:t>
            </a:r>
          </a:p>
          <a:p>
            <a:r>
              <a:rPr lang="en-US" dirty="0" smtClean="0"/>
              <a:t>Display of colourful patterns and harmonic sounds to cause stimulation [11]</a:t>
            </a:r>
          </a:p>
          <a:p>
            <a:endParaRPr lang="en-US" dirty="0"/>
          </a:p>
        </p:txBody>
      </p:sp>
      <p:pic>
        <p:nvPicPr>
          <p:cNvPr id="3074" name="Picture 2" descr="http://www.thefocuspull.com/wp-content/uploads/2014/06/the-matrix.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1759"/>
          <a:stretch/>
        </p:blipFill>
        <p:spPr bwMode="auto">
          <a:xfrm>
            <a:off x="1790700" y="3525201"/>
            <a:ext cx="7821411" cy="32545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eye.visnsoft.com/r4.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02112" y="3586457"/>
            <a:ext cx="1403033" cy="140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8084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140918"/>
            <a:ext cx="8610600" cy="1293028"/>
          </a:xfrm>
        </p:spPr>
        <p:txBody>
          <a:bodyPr/>
          <a:lstStyle/>
          <a:p>
            <a:pPr algn="ctr"/>
            <a:r>
              <a:rPr lang="en-US" dirty="0" smtClean="0"/>
              <a:t>virtual Reality Cont.</a:t>
            </a:r>
            <a:endParaRPr lang="en-US" dirty="0"/>
          </a:p>
        </p:txBody>
      </p:sp>
      <p:sp>
        <p:nvSpPr>
          <p:cNvPr id="3" name="Content Placeholder 2"/>
          <p:cNvSpPr>
            <a:spLocks noGrp="1"/>
          </p:cNvSpPr>
          <p:nvPr>
            <p:ph idx="1"/>
          </p:nvPr>
        </p:nvSpPr>
        <p:spPr>
          <a:xfrm>
            <a:off x="685800" y="1330036"/>
            <a:ext cx="10820400" cy="4024125"/>
          </a:xfrm>
        </p:spPr>
        <p:txBody>
          <a:bodyPr/>
          <a:lstStyle/>
          <a:p>
            <a:r>
              <a:rPr lang="en-US" dirty="0" smtClean="0"/>
              <a:t>Most useful to train and rehabilitate the mind of the elderly to regain memory, spatial awareness, coordination, cognition, and the perception of reality [11]</a:t>
            </a:r>
          </a:p>
          <a:p>
            <a:r>
              <a:rPr lang="en-US" dirty="0" smtClean="0"/>
              <a:t>Popular virtual reality headsets: </a:t>
            </a:r>
            <a:r>
              <a:rPr lang="en-US" u="sng" dirty="0" smtClean="0">
                <a:solidFill>
                  <a:schemeClr val="accent2">
                    <a:lumMod val="75000"/>
                  </a:schemeClr>
                </a:solidFill>
                <a:hlinkClick r:id="rId2"/>
              </a:rPr>
              <a:t>HTC Vive®</a:t>
            </a:r>
            <a:r>
              <a:rPr lang="en-US" dirty="0" smtClean="0"/>
              <a:t>,</a:t>
            </a:r>
            <a:r>
              <a:rPr lang="en-US" dirty="0" smtClean="0">
                <a:solidFill>
                  <a:schemeClr val="accent2">
                    <a:lumMod val="75000"/>
                  </a:schemeClr>
                </a:solidFill>
              </a:rPr>
              <a:t> </a:t>
            </a:r>
            <a:r>
              <a:rPr lang="en-US" dirty="0" smtClean="0"/>
              <a:t>and </a:t>
            </a:r>
            <a:r>
              <a:rPr lang="en-US" u="sng" dirty="0" smtClean="0">
                <a:solidFill>
                  <a:schemeClr val="accent2">
                    <a:lumMod val="75000"/>
                  </a:schemeClr>
                </a:solidFill>
              </a:rPr>
              <a:t>Oculus Rift</a:t>
            </a:r>
            <a:endParaRPr lang="en-US" u="sng" dirty="0">
              <a:solidFill>
                <a:schemeClr val="accent2">
                  <a:lumMod val="75000"/>
                </a:schemeClr>
              </a:solidFill>
            </a:endParaRPr>
          </a:p>
          <a:p>
            <a:pPr marL="0" indent="0">
              <a:buNone/>
            </a:pPr>
            <a:endParaRPr lang="en-US" dirty="0"/>
          </a:p>
        </p:txBody>
      </p:sp>
      <p:pic>
        <p:nvPicPr>
          <p:cNvPr id="5122" name="Picture 2" descr="https://thedoctorweighsin.com/wp-content/uploads/2016/07/Older-woman-using-oculus-rift-virtual-reality-headset-for-health-1049x699.jpe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5800" y="3690850"/>
            <a:ext cx="3382480" cy="22539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realvrtv.com/uploads/d/David/baa9c4bfef~.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68280" y="3690850"/>
            <a:ext cx="3389339" cy="22539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hw-static.worldstarhiphop.com/u/pic/2016/05/udl5J9wGaNru.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57619" y="3704482"/>
            <a:ext cx="3796029" cy="224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2860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373675"/>
            <a:ext cx="8610600" cy="1293028"/>
          </a:xfrm>
        </p:spPr>
        <p:txBody>
          <a:bodyPr/>
          <a:lstStyle/>
          <a:p>
            <a:pPr algn="ctr"/>
            <a:r>
              <a:rPr lang="en-US" dirty="0" smtClean="0"/>
              <a:t>What is Stimulation </a:t>
            </a:r>
            <a:r>
              <a:rPr lang="en-US" dirty="0" smtClean="0">
                <a:solidFill>
                  <a:schemeClr val="accent1"/>
                </a:solidFill>
              </a:rPr>
              <a:t>in our context?</a:t>
            </a:r>
            <a:endParaRPr lang="en-US" dirty="0">
              <a:solidFill>
                <a:schemeClr val="accent1"/>
              </a:solidFill>
            </a:endParaRPr>
          </a:p>
        </p:txBody>
      </p:sp>
      <p:sp>
        <p:nvSpPr>
          <p:cNvPr id="3" name="Content Placeholder 2"/>
          <p:cNvSpPr>
            <a:spLocks noGrp="1"/>
          </p:cNvSpPr>
          <p:nvPr>
            <p:ph idx="1"/>
          </p:nvPr>
        </p:nvSpPr>
        <p:spPr>
          <a:xfrm>
            <a:off x="685800" y="1666703"/>
            <a:ext cx="10820400" cy="4024125"/>
          </a:xfrm>
        </p:spPr>
        <p:txBody>
          <a:bodyPr/>
          <a:lstStyle/>
          <a:p>
            <a:r>
              <a:rPr lang="en-US" dirty="0" smtClean="0"/>
              <a:t>Direct or indirect release of stimulatory Neurotransmitters</a:t>
            </a:r>
          </a:p>
          <a:p>
            <a:r>
              <a:rPr lang="en-US" dirty="0" smtClean="0"/>
              <a:t>Indirectly by activating a neural pathway that leads to the release [11]</a:t>
            </a:r>
          </a:p>
          <a:p>
            <a:r>
              <a:rPr lang="en-US" dirty="0" smtClean="0"/>
              <a:t>Serotonin and Dopamine</a:t>
            </a:r>
          </a:p>
          <a:p>
            <a:pPr marL="0" indent="0">
              <a:buNone/>
            </a:pPr>
            <a:endParaRPr lang="en-US" dirty="0"/>
          </a:p>
          <a:p>
            <a:pPr marL="0" indent="0">
              <a:buNone/>
            </a:pPr>
            <a:endParaRPr lang="en-US" dirty="0"/>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35135" y="3346912"/>
            <a:ext cx="6931428" cy="2945823"/>
          </a:xfrm>
          <a:prstGeom prst="rect">
            <a:avLst/>
          </a:prstGeom>
        </p:spPr>
      </p:pic>
    </p:spTree>
    <p:extLst>
      <p:ext uri="{BB962C8B-B14F-4D97-AF65-F5344CB8AC3E}">
        <p14:creationId xmlns:p14="http://schemas.microsoft.com/office/powerpoint/2010/main" val="798849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562150"/>
            <a:ext cx="8610600" cy="1293028"/>
          </a:xfrm>
        </p:spPr>
        <p:txBody>
          <a:bodyPr/>
          <a:lstStyle/>
          <a:p>
            <a:pPr algn="ctr"/>
            <a:r>
              <a:rPr lang="en-US" dirty="0" smtClean="0"/>
              <a:t>Now All </a:t>
            </a:r>
            <a:r>
              <a:rPr lang="en-US" dirty="0"/>
              <a:t>Unite!</a:t>
            </a:r>
          </a:p>
        </p:txBody>
      </p:sp>
      <p:pic>
        <p:nvPicPr>
          <p:cNvPr id="2050" name="Picture 2" descr="http://cdn.idigitaltimes.com/sites/idigitaltimes.com/files/styles/embed/public/2016/01/25/gotenandtrunksfusionss-dragon-ball-z.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3200" y="2320672"/>
            <a:ext cx="67056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6867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20411"/>
            <a:ext cx="8610600" cy="1293028"/>
          </a:xfrm>
        </p:spPr>
        <p:txBody>
          <a:bodyPr>
            <a:normAutofit/>
          </a:bodyPr>
          <a:lstStyle/>
          <a:p>
            <a:pPr algn="ctr"/>
            <a:r>
              <a:rPr lang="en-US" sz="3600" dirty="0"/>
              <a:t>Hybridization of all Those Technologies</a:t>
            </a:r>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923430" y="1861600"/>
            <a:ext cx="4499599" cy="4996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03" y="5257799"/>
            <a:ext cx="1489319" cy="1489319"/>
          </a:xfrm>
          <a:prstGeom prst="rect">
            <a:avLst/>
          </a:prstGeom>
        </p:spPr>
      </p:pic>
    </p:spTree>
    <p:extLst>
      <p:ext uri="{BB962C8B-B14F-4D97-AF65-F5344CB8AC3E}">
        <p14:creationId xmlns:p14="http://schemas.microsoft.com/office/powerpoint/2010/main" val="36976731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699" y="104950"/>
            <a:ext cx="8610600" cy="1293028"/>
          </a:xfrm>
        </p:spPr>
        <p:txBody>
          <a:bodyPr/>
          <a:lstStyle/>
          <a:p>
            <a:pPr algn="ctr"/>
            <a:r>
              <a:rPr lang="en-US" dirty="0"/>
              <a:t>Functional Units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9832" y="1085666"/>
            <a:ext cx="5772334" cy="5772334"/>
          </a:xfrm>
        </p:spPr>
      </p:pic>
    </p:spTree>
    <p:extLst>
      <p:ext uri="{BB962C8B-B14F-4D97-AF65-F5344CB8AC3E}">
        <p14:creationId xmlns:p14="http://schemas.microsoft.com/office/powerpoint/2010/main" val="2993623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64373"/>
            <a:ext cx="8610600" cy="1293028"/>
          </a:xfrm>
        </p:spPr>
        <p:txBody>
          <a:bodyPr/>
          <a:lstStyle/>
          <a:p>
            <a:pPr algn="ctr"/>
            <a:r>
              <a:rPr lang="en-US" dirty="0"/>
              <a:t>Thinking Caps in pop-culture</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3787408"/>
            <a:ext cx="5458830" cy="3070592"/>
          </a:xfr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8830" y="1837592"/>
            <a:ext cx="3253224" cy="50204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97400" y="3524250"/>
            <a:ext cx="2638425" cy="3333750"/>
          </a:xfrm>
          <a:prstGeom prst="rect">
            <a:avLst/>
          </a:prstGeom>
        </p:spPr>
      </p:pic>
      <p:sp>
        <p:nvSpPr>
          <p:cNvPr id="7" name="TextBox 6"/>
          <p:cNvSpPr txBox="1"/>
          <p:nvPr/>
        </p:nvSpPr>
        <p:spPr>
          <a:xfrm>
            <a:off x="2230665" y="3141077"/>
            <a:ext cx="2255746" cy="646331"/>
          </a:xfrm>
          <a:prstGeom prst="rect">
            <a:avLst/>
          </a:prstGeom>
          <a:noFill/>
        </p:spPr>
        <p:txBody>
          <a:bodyPr wrap="none" rtlCol="0">
            <a:spAutoFit/>
          </a:bodyPr>
          <a:lstStyle/>
          <a:p>
            <a:pPr algn="ctr"/>
            <a:r>
              <a:rPr lang="en-US" dirty="0"/>
              <a:t>Doc Emmet Brown</a:t>
            </a:r>
          </a:p>
          <a:p>
            <a:pPr algn="ctr"/>
            <a:r>
              <a:rPr lang="en-US" i="1" dirty="0"/>
              <a:t>Back to the Future</a:t>
            </a:r>
          </a:p>
        </p:txBody>
      </p:sp>
      <p:sp>
        <p:nvSpPr>
          <p:cNvPr id="8" name="TextBox 7"/>
          <p:cNvSpPr txBox="1"/>
          <p:nvPr/>
        </p:nvSpPr>
        <p:spPr>
          <a:xfrm>
            <a:off x="2835059" y="1952907"/>
            <a:ext cx="2824812" cy="646331"/>
          </a:xfrm>
          <a:prstGeom prst="rect">
            <a:avLst/>
          </a:prstGeom>
          <a:noFill/>
        </p:spPr>
        <p:txBody>
          <a:bodyPr wrap="none" rtlCol="0">
            <a:spAutoFit/>
          </a:bodyPr>
          <a:lstStyle/>
          <a:p>
            <a:pPr algn="ctr"/>
            <a:r>
              <a:rPr lang="en-US" dirty="0"/>
              <a:t>Professor Charles Xavier</a:t>
            </a:r>
          </a:p>
          <a:p>
            <a:pPr algn="ctr"/>
            <a:r>
              <a:rPr lang="en-US" i="1" dirty="0"/>
              <a:t>X-man Series</a:t>
            </a:r>
          </a:p>
        </p:txBody>
      </p:sp>
      <p:sp>
        <p:nvSpPr>
          <p:cNvPr id="9" name="TextBox 8"/>
          <p:cNvSpPr txBox="1"/>
          <p:nvPr/>
        </p:nvSpPr>
        <p:spPr>
          <a:xfrm>
            <a:off x="8017459" y="2807454"/>
            <a:ext cx="4174541" cy="646331"/>
          </a:xfrm>
          <a:prstGeom prst="rect">
            <a:avLst/>
          </a:prstGeom>
          <a:noFill/>
        </p:spPr>
        <p:txBody>
          <a:bodyPr wrap="none" rtlCol="0">
            <a:spAutoFit/>
          </a:bodyPr>
          <a:lstStyle/>
          <a:p>
            <a:pPr algn="ctr"/>
            <a:r>
              <a:rPr lang="en-US" dirty="0" err="1"/>
              <a:t>Zaphod</a:t>
            </a:r>
            <a:r>
              <a:rPr lang="en-US" dirty="0"/>
              <a:t> </a:t>
            </a:r>
            <a:r>
              <a:rPr lang="en-US" dirty="0" err="1"/>
              <a:t>Beeblebrox</a:t>
            </a:r>
            <a:endParaRPr lang="en-US" dirty="0"/>
          </a:p>
          <a:p>
            <a:pPr algn="ctr"/>
            <a:r>
              <a:rPr lang="en-US" i="1" dirty="0"/>
              <a:t>The Hitchhikers Guide to the Galaxy</a:t>
            </a:r>
          </a:p>
        </p:txBody>
      </p:sp>
    </p:spTree>
    <p:extLst>
      <p:ext uri="{BB962C8B-B14F-4D97-AF65-F5344CB8AC3E}">
        <p14:creationId xmlns:p14="http://schemas.microsoft.com/office/powerpoint/2010/main" val="2317094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2428" y="0"/>
            <a:ext cx="5719572" cy="6858000"/>
          </a:xfrm>
          <a:prstGeom prst="rect">
            <a:avLst/>
          </a:prstGeom>
        </p:spPr>
      </p:pic>
      <p:sp>
        <p:nvSpPr>
          <p:cNvPr id="5" name="TextBox 4"/>
          <p:cNvSpPr txBox="1"/>
          <p:nvPr/>
        </p:nvSpPr>
        <p:spPr>
          <a:xfrm>
            <a:off x="553915" y="1978269"/>
            <a:ext cx="5591595" cy="3139321"/>
          </a:xfrm>
          <a:prstGeom prst="rect">
            <a:avLst/>
          </a:prstGeom>
          <a:noFill/>
        </p:spPr>
        <p:txBody>
          <a:bodyPr wrap="none" rtlCol="0">
            <a:spAutoFit/>
          </a:bodyPr>
          <a:lstStyle/>
          <a:p>
            <a:pPr marL="342900" indent="-342900">
              <a:buAutoNum type="alphaUcPeriod"/>
            </a:pPr>
            <a:r>
              <a:rPr lang="en-US" dirty="0"/>
              <a:t>Audio Input</a:t>
            </a:r>
          </a:p>
          <a:p>
            <a:pPr marL="342900" indent="-342900">
              <a:buAutoNum type="alphaUcPeriod"/>
            </a:pPr>
            <a:endParaRPr lang="en-US" dirty="0"/>
          </a:p>
          <a:p>
            <a:pPr marL="342900" indent="-342900">
              <a:buAutoNum type="alphaUcPeriod"/>
            </a:pPr>
            <a:r>
              <a:rPr lang="en-US" dirty="0"/>
              <a:t>Virtual Reality Video Input</a:t>
            </a:r>
          </a:p>
          <a:p>
            <a:pPr marL="342900" indent="-342900">
              <a:buAutoNum type="alphaUcPeriod"/>
            </a:pPr>
            <a:endParaRPr lang="en-US" dirty="0"/>
          </a:p>
          <a:p>
            <a:pPr marL="342900" indent="-342900">
              <a:buAutoNum type="alphaUcPeriod"/>
            </a:pPr>
            <a:r>
              <a:rPr lang="en-US" dirty="0"/>
              <a:t>Ultrasound Transducer Modulated Power Line</a:t>
            </a:r>
          </a:p>
          <a:p>
            <a:pPr marL="342900" indent="-342900">
              <a:buAutoNum type="alphaUcPeriod"/>
            </a:pPr>
            <a:endParaRPr lang="en-US" dirty="0"/>
          </a:p>
          <a:p>
            <a:pPr marL="342900" indent="-342900">
              <a:buAutoNum type="alphaUcPeriod"/>
            </a:pPr>
            <a:r>
              <a:rPr lang="en-US" dirty="0"/>
              <a:t>TMS Current Carrying Cables</a:t>
            </a:r>
          </a:p>
          <a:p>
            <a:pPr marL="342900" indent="-342900">
              <a:buAutoNum type="alphaUcPeriod"/>
            </a:pPr>
            <a:endParaRPr lang="en-US" dirty="0"/>
          </a:p>
          <a:p>
            <a:pPr marL="342900" indent="-342900">
              <a:buAutoNum type="alphaUcPeriod"/>
            </a:pPr>
            <a:r>
              <a:rPr lang="en-US" dirty="0"/>
              <a:t>EEG Output</a:t>
            </a:r>
          </a:p>
          <a:p>
            <a:pPr marL="342900" indent="-342900">
              <a:buAutoNum type="alphaUcPeriod"/>
            </a:pPr>
            <a:endParaRPr lang="en-US" dirty="0"/>
          </a:p>
          <a:p>
            <a:pPr marL="342900" indent="-342900">
              <a:buAutoNum type="alphaUcPeriod"/>
            </a:pPr>
            <a:r>
              <a:rPr lang="en-US" dirty="0" err="1"/>
              <a:t>tDCS</a:t>
            </a:r>
            <a:r>
              <a:rPr lang="en-US" dirty="0"/>
              <a:t> Inputs</a:t>
            </a:r>
          </a:p>
        </p:txBody>
      </p:sp>
    </p:spTree>
    <p:extLst>
      <p:ext uri="{BB962C8B-B14F-4D97-AF65-F5344CB8AC3E}">
        <p14:creationId xmlns:p14="http://schemas.microsoft.com/office/powerpoint/2010/main" val="29798728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240672"/>
            <a:ext cx="8610600" cy="1293028"/>
          </a:xfrm>
        </p:spPr>
        <p:txBody>
          <a:bodyPr/>
          <a:lstStyle/>
          <a:p>
            <a:pPr algn="ctr"/>
            <a:r>
              <a:rPr lang="en-US" dirty="0" smtClean="0"/>
              <a:t>Neuro-feedback</a:t>
            </a:r>
            <a:endParaRPr lang="en-US" dirty="0"/>
          </a:p>
        </p:txBody>
      </p:sp>
      <p:sp>
        <p:nvSpPr>
          <p:cNvPr id="3" name="Content Placeholder 2"/>
          <p:cNvSpPr>
            <a:spLocks noGrp="1"/>
          </p:cNvSpPr>
          <p:nvPr>
            <p:ph idx="1"/>
          </p:nvPr>
        </p:nvSpPr>
        <p:spPr>
          <a:xfrm>
            <a:off x="685800" y="1654232"/>
            <a:ext cx="10820400" cy="4024125"/>
          </a:xfrm>
        </p:spPr>
        <p:txBody>
          <a:bodyPr/>
          <a:lstStyle/>
          <a:p>
            <a:r>
              <a:rPr lang="en-US" dirty="0" smtClean="0"/>
              <a:t>Collect EEG signals and modify the stimulation patterns in </a:t>
            </a:r>
            <a:r>
              <a:rPr lang="en-US" dirty="0" smtClean="0">
                <a:solidFill>
                  <a:schemeClr val="accent1"/>
                </a:solidFill>
              </a:rPr>
              <a:t>real time </a:t>
            </a:r>
            <a:r>
              <a:rPr lang="en-US" dirty="0" smtClean="0"/>
              <a:t>based on the EEG feedback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127495"/>
            <a:ext cx="10058400" cy="2550862"/>
          </a:xfrm>
          <a:prstGeom prst="rect">
            <a:avLst/>
          </a:prstGeom>
        </p:spPr>
      </p:pic>
    </p:spTree>
    <p:extLst>
      <p:ext uri="{BB962C8B-B14F-4D97-AF65-F5344CB8AC3E}">
        <p14:creationId xmlns:p14="http://schemas.microsoft.com/office/powerpoint/2010/main" val="3734392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4954" y="581493"/>
            <a:ext cx="9802091" cy="1293028"/>
          </a:xfrm>
        </p:spPr>
        <p:txBody>
          <a:bodyPr/>
          <a:lstStyle/>
          <a:p>
            <a:pPr algn="l"/>
            <a:r>
              <a:rPr lang="en-US" dirty="0" smtClean="0">
                <a:solidFill>
                  <a:schemeClr val="accent1"/>
                </a:solidFill>
              </a:rPr>
              <a:t>Effectiveness</a:t>
            </a:r>
            <a:r>
              <a:rPr lang="en-US" dirty="0" smtClean="0"/>
              <a:t> of the Technologies</a:t>
            </a:r>
            <a:endParaRPr lang="en-US" dirty="0"/>
          </a:p>
        </p:txBody>
      </p:sp>
      <p:sp>
        <p:nvSpPr>
          <p:cNvPr id="3" name="Content Placeholder 2"/>
          <p:cNvSpPr>
            <a:spLocks noGrp="1"/>
          </p:cNvSpPr>
          <p:nvPr>
            <p:ph idx="1"/>
          </p:nvPr>
        </p:nvSpPr>
        <p:spPr/>
        <p:txBody>
          <a:bodyPr>
            <a:normAutofit/>
          </a:bodyPr>
          <a:lstStyle/>
          <a:p>
            <a:r>
              <a:rPr lang="en-US" dirty="0" smtClean="0"/>
              <a:t>All of the methods mentioned, were proven to be effective to some extent, but with varying results and conclusions [12]</a:t>
            </a:r>
          </a:p>
          <a:p>
            <a:endParaRPr lang="en-US" dirty="0"/>
          </a:p>
          <a:p>
            <a:r>
              <a:rPr lang="en-US" dirty="0" err="1" smtClean="0"/>
              <a:t>tDCS</a:t>
            </a:r>
            <a:r>
              <a:rPr lang="en-US" dirty="0" smtClean="0"/>
              <a:t> and TMS are known to be the most effective in the treading and the rehabilitation of the elderly [12]</a:t>
            </a:r>
          </a:p>
          <a:p>
            <a:endParaRPr lang="en-US" dirty="0"/>
          </a:p>
          <a:p>
            <a:r>
              <a:rPr lang="en-US" dirty="0" smtClean="0"/>
              <a:t>Virtual Reality is proving itself worthy [12]</a:t>
            </a:r>
          </a:p>
          <a:p>
            <a:endParaRPr lang="en-US" dirty="0"/>
          </a:p>
          <a:p>
            <a:pPr marL="0" indent="0">
              <a:buNone/>
            </a:pPr>
            <a:endParaRPr lang="en-US" dirty="0"/>
          </a:p>
        </p:txBody>
      </p:sp>
      <p:sp>
        <p:nvSpPr>
          <p:cNvPr id="4" name="TextBox 3"/>
          <p:cNvSpPr txBox="1"/>
          <p:nvPr/>
        </p:nvSpPr>
        <p:spPr>
          <a:xfrm>
            <a:off x="0" y="6030892"/>
            <a:ext cx="7540847" cy="1015663"/>
          </a:xfrm>
          <a:prstGeom prst="rect">
            <a:avLst/>
          </a:prstGeom>
          <a:noFill/>
        </p:spPr>
        <p:txBody>
          <a:bodyPr wrap="none" rtlCol="0">
            <a:spAutoFit/>
          </a:bodyPr>
          <a:lstStyle/>
          <a:p>
            <a:r>
              <a:rPr lang="en-US" sz="1400" dirty="0"/>
              <a:t>[</a:t>
            </a:r>
            <a:r>
              <a:rPr lang="en-US" sz="1400" dirty="0" smtClean="0"/>
              <a:t>12] </a:t>
            </a:r>
            <a:r>
              <a:rPr lang="en-US" sz="1400" dirty="0"/>
              <a:t>	V. </a:t>
            </a:r>
            <a:r>
              <a:rPr lang="en-US" sz="1400" dirty="0" err="1"/>
              <a:t>Gálvez</a:t>
            </a:r>
            <a:r>
              <a:rPr lang="en-US" sz="1400" dirty="0"/>
              <a:t>, K. Ho, A. Alonzo, D. Martin, D. George and C. K. Loo. </a:t>
            </a:r>
            <a:endParaRPr lang="en-US" sz="1400" dirty="0" smtClean="0"/>
          </a:p>
          <a:p>
            <a:r>
              <a:rPr lang="en-US" sz="1400" dirty="0" err="1" smtClean="0"/>
              <a:t>Neuromodulation</a:t>
            </a:r>
            <a:r>
              <a:rPr lang="en-US" sz="1400" dirty="0" smtClean="0"/>
              <a:t> </a:t>
            </a:r>
            <a:r>
              <a:rPr lang="en-US" sz="1400" dirty="0"/>
              <a:t>therapies for geriatric depression. </a:t>
            </a:r>
            <a:r>
              <a:rPr lang="en-US" sz="1400" i="1" dirty="0"/>
              <a:t>Current Psychiatry Reports 17(7), </a:t>
            </a:r>
            <a:endParaRPr lang="en-US" sz="1400" i="1" dirty="0" smtClean="0"/>
          </a:p>
          <a:p>
            <a:r>
              <a:rPr lang="en-US" sz="1400" dirty="0" smtClean="0"/>
              <a:t>pp</a:t>
            </a:r>
            <a:r>
              <a:rPr lang="en-US" sz="1400" dirty="0"/>
              <a:t>. 1-15. 2015. . DOI: 10.1007/s11920-015-0592-y.</a:t>
            </a:r>
          </a:p>
          <a:p>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84773" y="3809078"/>
            <a:ext cx="2306928" cy="3048922"/>
          </a:xfrm>
          <a:prstGeom prst="rect">
            <a:avLst/>
          </a:prstGeom>
        </p:spPr>
      </p:pic>
    </p:spTree>
    <p:extLst>
      <p:ext uri="{BB962C8B-B14F-4D97-AF65-F5344CB8AC3E}">
        <p14:creationId xmlns:p14="http://schemas.microsoft.com/office/powerpoint/2010/main" val="29679027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376" y="0"/>
            <a:ext cx="10311246" cy="1293028"/>
          </a:xfrm>
        </p:spPr>
        <p:txBody>
          <a:bodyPr/>
          <a:lstStyle/>
          <a:p>
            <a:pPr algn="ctr"/>
            <a:r>
              <a:rPr lang="en-US" dirty="0" smtClean="0"/>
              <a:t>Chassis For Controlling The Helmet</a:t>
            </a:r>
            <a:endParaRPr lang="en-US" dirty="0"/>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681549" y="1629295"/>
            <a:ext cx="6828901" cy="4422766"/>
          </a:xfrm>
        </p:spPr>
      </p:pic>
    </p:spTree>
    <p:extLst>
      <p:ext uri="{BB962C8B-B14F-4D97-AF65-F5344CB8AC3E}">
        <p14:creationId xmlns:p14="http://schemas.microsoft.com/office/powerpoint/2010/main" val="12473795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115980"/>
            <a:ext cx="8610600" cy="1293028"/>
          </a:xfrm>
        </p:spPr>
        <p:txBody>
          <a:bodyPr/>
          <a:lstStyle/>
          <a:p>
            <a:pPr algn="ctr"/>
            <a:r>
              <a:rPr lang="en-US" dirty="0" smtClean="0"/>
              <a:t>Features</a:t>
            </a:r>
            <a:endParaRPr lang="en-US" dirty="0"/>
          </a:p>
        </p:txBody>
      </p:sp>
      <p:sp>
        <p:nvSpPr>
          <p:cNvPr id="5" name="Content Placeholder 4"/>
          <p:cNvSpPr>
            <a:spLocks noGrp="1"/>
          </p:cNvSpPr>
          <p:nvPr>
            <p:ph idx="1"/>
          </p:nvPr>
        </p:nvSpPr>
        <p:spPr>
          <a:xfrm>
            <a:off x="685800" y="1512916"/>
            <a:ext cx="10820400" cy="4024125"/>
          </a:xfrm>
        </p:spPr>
        <p:txBody>
          <a:bodyPr/>
          <a:lstStyle/>
          <a:p>
            <a:r>
              <a:rPr lang="en-US" dirty="0" smtClean="0"/>
              <a:t>Versatile with many degrees of freedom</a:t>
            </a:r>
          </a:p>
          <a:p>
            <a:r>
              <a:rPr lang="en-US" dirty="0" smtClean="0"/>
              <a:t>Programmable</a:t>
            </a:r>
          </a:p>
          <a:p>
            <a:r>
              <a:rPr lang="en-US" dirty="0" smtClean="0"/>
              <a:t>Safety shutdown in case of abnormal EEG</a:t>
            </a:r>
          </a:p>
          <a:p>
            <a:r>
              <a:rPr lang="en-US" dirty="0" smtClean="0"/>
              <a:t>Different modes of operation </a:t>
            </a:r>
          </a:p>
          <a:p>
            <a:r>
              <a:rPr lang="en-US" dirty="0" smtClean="0"/>
              <a:t>Fast stimulation </a:t>
            </a:r>
          </a:p>
          <a:p>
            <a:r>
              <a:rPr lang="en-US" dirty="0" smtClean="0"/>
              <a:t>Wireless connectivity </a:t>
            </a:r>
          </a:p>
          <a:p>
            <a:r>
              <a:rPr lang="en-US" dirty="0" smtClean="0"/>
              <a:t>EEG analysis</a:t>
            </a:r>
          </a:p>
          <a:p>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55034" y="2055219"/>
            <a:ext cx="3875150" cy="3668476"/>
          </a:xfrm>
          <a:prstGeom prst="rect">
            <a:avLst/>
          </a:prstGeom>
        </p:spPr>
      </p:pic>
    </p:spTree>
    <p:extLst>
      <p:ext uri="{BB962C8B-B14F-4D97-AF65-F5344CB8AC3E}">
        <p14:creationId xmlns:p14="http://schemas.microsoft.com/office/powerpoint/2010/main" val="42330733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1" cy="2410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9046" y="206872"/>
            <a:ext cx="6301949" cy="6451622"/>
          </a:xfrm>
        </p:spPr>
      </p:pic>
    </p:spTree>
    <p:extLst>
      <p:ext uri="{BB962C8B-B14F-4D97-AF65-F5344CB8AC3E}">
        <p14:creationId xmlns:p14="http://schemas.microsoft.com/office/powerpoint/2010/main" val="25575250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2061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690315" y="294975"/>
            <a:ext cx="4240028" cy="6131082"/>
          </a:xfrm>
        </p:spPr>
      </p:pic>
    </p:spTree>
    <p:extLst>
      <p:ext uri="{BB962C8B-B14F-4D97-AF65-F5344CB8AC3E}">
        <p14:creationId xmlns:p14="http://schemas.microsoft.com/office/powerpoint/2010/main" val="4902455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115980"/>
            <a:ext cx="8610600" cy="1293028"/>
          </a:xfrm>
        </p:spPr>
        <p:txBody>
          <a:bodyPr/>
          <a:lstStyle/>
          <a:p>
            <a:pPr algn="ctr"/>
            <a:r>
              <a:rPr lang="en-US" dirty="0" smtClean="0"/>
              <a:t>Disadvantages</a:t>
            </a:r>
            <a:endParaRPr lang="en-US" dirty="0"/>
          </a:p>
        </p:txBody>
      </p:sp>
      <p:sp>
        <p:nvSpPr>
          <p:cNvPr id="3" name="Content Placeholder 2"/>
          <p:cNvSpPr>
            <a:spLocks noGrp="1"/>
          </p:cNvSpPr>
          <p:nvPr>
            <p:ph idx="1"/>
          </p:nvPr>
        </p:nvSpPr>
        <p:spPr>
          <a:xfrm>
            <a:off x="685800" y="1409008"/>
            <a:ext cx="10820400" cy="4024125"/>
          </a:xfrm>
        </p:spPr>
        <p:txBody>
          <a:bodyPr/>
          <a:lstStyle/>
          <a:p>
            <a:r>
              <a:rPr lang="en-US" dirty="0" smtClean="0"/>
              <a:t>The Chassis is bulky and heavy</a:t>
            </a:r>
          </a:p>
          <a:p>
            <a:r>
              <a:rPr lang="en-US" dirty="0" smtClean="0"/>
              <a:t>The helmet is bulky, heavy, unaesthetic</a:t>
            </a:r>
          </a:p>
          <a:p>
            <a:r>
              <a:rPr lang="en-US" dirty="0" smtClean="0"/>
              <a:t>If not used properly, it can cause permanent damage [11]</a:t>
            </a:r>
          </a:p>
          <a:p>
            <a:r>
              <a:rPr lang="en-US" dirty="0" smtClean="0"/>
              <a:t>Some methodologies used are not thoroughly researched and refined</a:t>
            </a:r>
          </a:p>
          <a:p>
            <a:r>
              <a:rPr lang="en-US" dirty="0" smtClean="0"/>
              <a:t>People taking anti- depressants can be badly hurt [11]</a:t>
            </a:r>
          </a:p>
          <a:p>
            <a:r>
              <a:rPr lang="en-US" dirty="0" smtClean="0"/>
              <a:t>Long term side effects are mostly unknown </a:t>
            </a:r>
          </a:p>
          <a:p>
            <a:r>
              <a:rPr lang="en-US" dirty="0" smtClean="0"/>
              <a:t>Its effects in children are unknown [12]</a:t>
            </a:r>
          </a:p>
          <a:p>
            <a:r>
              <a:rPr lang="en-US" dirty="0" smtClean="0"/>
              <a:t>Very expensive</a:t>
            </a:r>
            <a:endParaRPr lang="en-US" dirty="0"/>
          </a:p>
        </p:txBody>
      </p:sp>
      <p:pic>
        <p:nvPicPr>
          <p:cNvPr id="6146" name="Picture 2" descr="http://1048believe.com/wp-admin/js/double-facepalm-meme-i4.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53656" y="3790604"/>
            <a:ext cx="4275898" cy="2833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2544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373"/>
            <a:ext cx="11506200" cy="1293028"/>
          </a:xfrm>
        </p:spPr>
        <p:txBody>
          <a:bodyPr/>
          <a:lstStyle/>
          <a:p>
            <a:pPr algn="ctr"/>
            <a:r>
              <a:rPr lang="en-US" dirty="0" smtClean="0"/>
              <a:t>Clinical trials</a:t>
            </a:r>
            <a:endParaRPr lang="en-US" dirty="0"/>
          </a:p>
        </p:txBody>
      </p:sp>
      <p:sp>
        <p:nvSpPr>
          <p:cNvPr id="4" name="Oval 3"/>
          <p:cNvSpPr/>
          <p:nvPr/>
        </p:nvSpPr>
        <p:spPr>
          <a:xfrm>
            <a:off x="1155470" y="2597728"/>
            <a:ext cx="2105890" cy="161073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Qualified investigator</a:t>
            </a:r>
            <a:endParaRPr lang="en-US" dirty="0"/>
          </a:p>
        </p:txBody>
      </p:sp>
      <p:sp>
        <p:nvSpPr>
          <p:cNvPr id="5" name="Oval 4"/>
          <p:cNvSpPr/>
          <p:nvPr/>
        </p:nvSpPr>
        <p:spPr>
          <a:xfrm>
            <a:off x="4870568" y="2597728"/>
            <a:ext cx="2105890" cy="161073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Monitoring sponsor</a:t>
            </a:r>
            <a:endParaRPr lang="en-US" dirty="0"/>
          </a:p>
        </p:txBody>
      </p:sp>
      <p:sp>
        <p:nvSpPr>
          <p:cNvPr id="6" name="Oval 5"/>
          <p:cNvSpPr/>
          <p:nvPr/>
        </p:nvSpPr>
        <p:spPr>
          <a:xfrm>
            <a:off x="8689921" y="2597728"/>
            <a:ext cx="2105890" cy="161073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Ethics Review Board</a:t>
            </a:r>
            <a:endParaRPr lang="en-US" dirty="0"/>
          </a:p>
        </p:txBody>
      </p:sp>
      <p:cxnSp>
        <p:nvCxnSpPr>
          <p:cNvPr id="10" name="Straight Connector 9"/>
          <p:cNvCxnSpPr>
            <a:endCxn id="4" idx="0"/>
          </p:cNvCxnSpPr>
          <p:nvPr/>
        </p:nvCxnSpPr>
        <p:spPr>
          <a:xfrm flipH="1">
            <a:off x="2208415" y="1596044"/>
            <a:ext cx="1456113" cy="1001684"/>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5" idx="0"/>
          </p:cNvCxnSpPr>
          <p:nvPr/>
        </p:nvCxnSpPr>
        <p:spPr>
          <a:xfrm>
            <a:off x="5910349" y="1787236"/>
            <a:ext cx="13164" cy="810492"/>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0"/>
          </p:cNvCxnSpPr>
          <p:nvPr/>
        </p:nvCxnSpPr>
        <p:spPr>
          <a:xfrm flipH="1" flipV="1">
            <a:off x="7779331" y="1596044"/>
            <a:ext cx="1963535" cy="1001684"/>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3209" y="4505498"/>
            <a:ext cx="1132748" cy="2097681"/>
          </a:xfrm>
          <a:prstGeom prst="rect">
            <a:avLst/>
          </a:prstGeom>
        </p:spPr>
      </p:pic>
      <p:pic>
        <p:nvPicPr>
          <p:cNvPr id="35" name="Picture 3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53497" y="4505498"/>
            <a:ext cx="1521842" cy="2029122"/>
          </a:xfrm>
          <a:prstGeom prst="rect">
            <a:avLst/>
          </a:prstGeom>
        </p:spPr>
      </p:pic>
      <p:pic>
        <p:nvPicPr>
          <p:cNvPr id="36" name="Picture 3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858864" y="4505498"/>
            <a:ext cx="1936947" cy="1936947"/>
          </a:xfrm>
          <a:prstGeom prst="rect">
            <a:avLst/>
          </a:prstGeom>
        </p:spPr>
      </p:pic>
    </p:spTree>
    <p:extLst>
      <p:ext uri="{BB962C8B-B14F-4D97-AF65-F5344CB8AC3E}">
        <p14:creationId xmlns:p14="http://schemas.microsoft.com/office/powerpoint/2010/main" val="35914821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3690851" y="615142"/>
            <a:ext cx="5253644" cy="6143106"/>
          </a:xfrm>
          <a:prstGeom prst="rect">
            <a:avLst/>
          </a:prstGeom>
        </p:spPr>
      </p:pic>
    </p:spTree>
    <p:extLst>
      <p:ext uri="{BB962C8B-B14F-4D97-AF65-F5344CB8AC3E}">
        <p14:creationId xmlns:p14="http://schemas.microsoft.com/office/powerpoint/2010/main" val="520261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giphy.com/media/1M9fmo1WAFVK0/giphy.gif"/>
          <p:cNvPicPr>
            <a:picLocks noGrp="1" noChangeAspect="1" noChangeArrowheads="1" noCrop="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 y="0"/>
            <a:ext cx="12192000" cy="686193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0019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ctr"/>
            <a:r>
              <a:rPr lang="en-US" dirty="0" smtClean="0"/>
              <a:t>Ethical considerations</a:t>
            </a:r>
            <a:endParaRPr lang="en-US" dirty="0"/>
          </a:p>
        </p:txBody>
      </p:sp>
      <p:sp>
        <p:nvSpPr>
          <p:cNvPr id="3" name="Content Placeholder 2"/>
          <p:cNvSpPr>
            <a:spLocks noGrp="1"/>
          </p:cNvSpPr>
          <p:nvPr>
            <p:ph idx="1"/>
          </p:nvPr>
        </p:nvSpPr>
        <p:spPr>
          <a:xfrm>
            <a:off x="2784764" y="2194560"/>
            <a:ext cx="3930073" cy="4024125"/>
          </a:xfrm>
        </p:spPr>
        <p:txBody>
          <a:bodyPr/>
          <a:lstStyle/>
          <a:p>
            <a:r>
              <a:rPr lang="en-US" dirty="0" smtClean="0"/>
              <a:t>Safety</a:t>
            </a:r>
          </a:p>
          <a:p>
            <a:r>
              <a:rPr lang="en-US" dirty="0" smtClean="0"/>
              <a:t>Character</a:t>
            </a:r>
          </a:p>
          <a:p>
            <a:r>
              <a:rPr lang="en-US" dirty="0" smtClean="0"/>
              <a:t>Autonomy</a:t>
            </a:r>
            <a:endParaRPr lang="en-US" dirty="0"/>
          </a:p>
        </p:txBody>
      </p:sp>
      <p:sp>
        <p:nvSpPr>
          <p:cNvPr id="4" name="TextBox 3"/>
          <p:cNvSpPr txBox="1"/>
          <p:nvPr/>
        </p:nvSpPr>
        <p:spPr>
          <a:xfrm>
            <a:off x="0" y="6123709"/>
            <a:ext cx="12127345" cy="461665"/>
          </a:xfrm>
          <a:prstGeom prst="rect">
            <a:avLst/>
          </a:prstGeom>
          <a:noFill/>
        </p:spPr>
        <p:txBody>
          <a:bodyPr wrap="square" rtlCol="0">
            <a:spAutoFit/>
          </a:bodyPr>
          <a:lstStyle/>
          <a:p>
            <a:r>
              <a:rPr lang="en-US" sz="1200" dirty="0" smtClean="0"/>
              <a:t>[13] </a:t>
            </a:r>
            <a:r>
              <a:rPr lang="en-US" sz="1200" dirty="0"/>
              <a:t>Hamilton, R., Messing, S., &amp; Chatterjee, A. (2011). Rethinking the thinking cap Ethics of neural enhancement using noninvasive brain </a:t>
            </a:r>
            <a:r>
              <a:rPr lang="en-US" sz="1200" dirty="0" err="1"/>
              <a:t>stimulation.</a:t>
            </a:r>
            <a:r>
              <a:rPr lang="en-US" sz="1200" i="1" dirty="0" err="1"/>
              <a:t>Neurology</a:t>
            </a:r>
            <a:r>
              <a:rPr lang="en-US" sz="1200" dirty="0"/>
              <a:t>, </a:t>
            </a:r>
            <a:r>
              <a:rPr lang="en-US" sz="1200" i="1" dirty="0"/>
              <a:t>76</a:t>
            </a:r>
            <a:r>
              <a:rPr lang="en-US" sz="1200" dirty="0"/>
              <a:t>(2), 187-193.</a:t>
            </a:r>
            <a:r>
              <a:rPr lang="en-US" sz="1200" dirty="0" smtClean="0"/>
              <a:t> </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4837" y="1438777"/>
            <a:ext cx="4375726" cy="4684932"/>
          </a:xfrm>
          <a:prstGeom prst="rect">
            <a:avLst/>
          </a:prstGeom>
        </p:spPr>
      </p:pic>
    </p:spTree>
    <p:extLst>
      <p:ext uri="{BB962C8B-B14F-4D97-AF65-F5344CB8AC3E}">
        <p14:creationId xmlns:p14="http://schemas.microsoft.com/office/powerpoint/2010/main" val="22573753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ctr"/>
            <a:r>
              <a:rPr lang="en-US" dirty="0" smtClean="0"/>
              <a:t>what do we need to prioritize?</a:t>
            </a:r>
            <a:endParaRPr lang="en-US" dirty="0"/>
          </a:p>
        </p:txBody>
      </p:sp>
      <p:sp>
        <p:nvSpPr>
          <p:cNvPr id="4" name="Rounded Rectangle 3"/>
          <p:cNvSpPr/>
          <p:nvPr/>
        </p:nvSpPr>
        <p:spPr>
          <a:xfrm>
            <a:off x="4242953" y="2154647"/>
            <a:ext cx="3639128" cy="1524314"/>
          </a:xfrm>
          <a:prstGeom prst="round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PARTICIPATORY RESEARCH</a:t>
            </a:r>
            <a:endParaRPr lang="en-US" dirty="0"/>
          </a:p>
        </p:txBody>
      </p:sp>
      <p:sp>
        <p:nvSpPr>
          <p:cNvPr id="5" name="Oval 4"/>
          <p:cNvSpPr/>
          <p:nvPr/>
        </p:nvSpPr>
        <p:spPr>
          <a:xfrm>
            <a:off x="1971960" y="2916804"/>
            <a:ext cx="2020456" cy="1890259"/>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physical harm</a:t>
            </a:r>
            <a:endParaRPr lang="en-US" dirty="0"/>
          </a:p>
        </p:txBody>
      </p:sp>
      <p:sp>
        <p:nvSpPr>
          <p:cNvPr id="6" name="Oval 5"/>
          <p:cNvSpPr/>
          <p:nvPr/>
        </p:nvSpPr>
        <p:spPr>
          <a:xfrm>
            <a:off x="5052289" y="3947660"/>
            <a:ext cx="2020456" cy="1890259"/>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Fully informed users</a:t>
            </a:r>
            <a:endParaRPr lang="en-US" dirty="0"/>
          </a:p>
        </p:txBody>
      </p:sp>
      <p:sp>
        <p:nvSpPr>
          <p:cNvPr id="7" name="Oval 6"/>
          <p:cNvSpPr/>
          <p:nvPr/>
        </p:nvSpPr>
        <p:spPr>
          <a:xfrm>
            <a:off x="8132618" y="2916804"/>
            <a:ext cx="2020456" cy="1890259"/>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Not driven by industry</a:t>
            </a:r>
            <a:endParaRPr lang="en-US" dirty="0"/>
          </a:p>
        </p:txBody>
      </p:sp>
      <p:sp>
        <p:nvSpPr>
          <p:cNvPr id="9" name="TextBox 8"/>
          <p:cNvSpPr txBox="1"/>
          <p:nvPr/>
        </p:nvSpPr>
        <p:spPr>
          <a:xfrm>
            <a:off x="0" y="6049818"/>
            <a:ext cx="12191999" cy="461665"/>
          </a:xfrm>
          <a:prstGeom prst="rect">
            <a:avLst/>
          </a:prstGeom>
          <a:noFill/>
        </p:spPr>
        <p:txBody>
          <a:bodyPr wrap="square" rtlCol="0">
            <a:spAutoFit/>
          </a:bodyPr>
          <a:lstStyle/>
          <a:p>
            <a:r>
              <a:rPr lang="en-US" sz="1200" dirty="0" smtClean="0"/>
              <a:t>[14] </a:t>
            </a:r>
            <a:r>
              <a:rPr lang="en-US" sz="1200" dirty="0" err="1" smtClean="0"/>
              <a:t>Burstow</a:t>
            </a:r>
            <a:r>
              <a:rPr lang="en-US" sz="1200" dirty="0"/>
              <a:t>, B. (2016). Legitimating Damage and Control: The Ethicality of Electroshock Research. </a:t>
            </a:r>
            <a:r>
              <a:rPr lang="en-US" sz="1200" dirty="0" err="1"/>
              <a:t>Intersectionalities</a:t>
            </a:r>
            <a:r>
              <a:rPr lang="en-US" sz="1200" dirty="0"/>
              <a:t>: A Global Journal Of Social Work Analysis, Research, Polity, And Practice, 5(1), 94–109. Retrieved from http://journals.library.mun.ca/ojs/index.php/IJ/article/view/1408</a:t>
            </a:r>
          </a:p>
        </p:txBody>
      </p:sp>
    </p:spTree>
    <p:extLst>
      <p:ext uri="{BB962C8B-B14F-4D97-AF65-F5344CB8AC3E}">
        <p14:creationId xmlns:p14="http://schemas.microsoft.com/office/powerpoint/2010/main" val="25506898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290547"/>
            <a:ext cx="10820400" cy="1293028"/>
          </a:xfrm>
        </p:spPr>
        <p:txBody>
          <a:bodyPr/>
          <a:lstStyle/>
          <a:p>
            <a:pPr algn="ctr"/>
            <a:r>
              <a:rPr lang="en-US" dirty="0" smtClean="0"/>
              <a:t>Now what?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2314" y="1583575"/>
            <a:ext cx="4727370" cy="4738573"/>
          </a:xfrm>
        </p:spPr>
      </p:pic>
    </p:spTree>
    <p:extLst>
      <p:ext uri="{BB962C8B-B14F-4D97-AF65-F5344CB8AC3E}">
        <p14:creationId xmlns:p14="http://schemas.microsoft.com/office/powerpoint/2010/main" val="2764413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ctr"/>
            <a:r>
              <a:rPr lang="en-US" dirty="0" smtClean="0"/>
              <a:t>What does class iii mean?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1340" y="2446712"/>
            <a:ext cx="3979333" cy="397933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39449" y="2806701"/>
            <a:ext cx="5577736" cy="405129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34696" y="2162810"/>
            <a:ext cx="2857500" cy="14351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728200" y="1448205"/>
            <a:ext cx="2463800" cy="1320800"/>
          </a:xfrm>
          <a:prstGeom prst="rect">
            <a:avLst/>
          </a:prstGeom>
        </p:spPr>
      </p:pic>
    </p:spTree>
    <p:extLst>
      <p:ext uri="{BB962C8B-B14F-4D97-AF65-F5344CB8AC3E}">
        <p14:creationId xmlns:p14="http://schemas.microsoft.com/office/powerpoint/2010/main" val="888440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p:cNvGraphicFramePr>
            <a:graphicFrameLocks/>
          </p:cNvGraphicFramePr>
          <p:nvPr>
            <p:extLst/>
          </p:nvPr>
        </p:nvGraphicFramePr>
        <p:xfrm>
          <a:off x="685800" y="1075174"/>
          <a:ext cx="10820400" cy="4821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39398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62" y="491491"/>
            <a:ext cx="10820400" cy="1293028"/>
          </a:xfrm>
        </p:spPr>
        <p:txBody>
          <a:bodyPr/>
          <a:lstStyle/>
          <a:p>
            <a:pPr algn="ctr"/>
            <a:r>
              <a:rPr lang="en-US" dirty="0" smtClean="0"/>
              <a:t>Currently existing patents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853374" y="1973860"/>
            <a:ext cx="2509576" cy="2841792"/>
          </a:xfrm>
        </p:spPr>
      </p:pic>
      <p:sp>
        <p:nvSpPr>
          <p:cNvPr id="5" name="TextBox 4"/>
          <p:cNvSpPr txBox="1"/>
          <p:nvPr/>
        </p:nvSpPr>
        <p:spPr>
          <a:xfrm>
            <a:off x="4853374" y="4909656"/>
            <a:ext cx="2509576" cy="738664"/>
          </a:xfrm>
          <a:prstGeom prst="rect">
            <a:avLst/>
          </a:prstGeom>
          <a:noFill/>
        </p:spPr>
        <p:txBody>
          <a:bodyPr wrap="square" rtlCol="0">
            <a:spAutoFit/>
          </a:bodyPr>
          <a:lstStyle/>
          <a:p>
            <a:pPr algn="ctr"/>
            <a:r>
              <a:rPr lang="en-US" sz="1400" dirty="0"/>
              <a:t>Fixture of the Head for Transcranial Magnetic </a:t>
            </a:r>
            <a:r>
              <a:rPr lang="en-US" sz="1400" dirty="0" smtClean="0"/>
              <a:t>Stimulation</a:t>
            </a:r>
            <a:endParaRPr lang="en-US" sz="1400" dirty="0"/>
          </a:p>
        </p:txBody>
      </p:sp>
      <p:pic>
        <p:nvPicPr>
          <p:cNvPr id="3074" name="Picture 2" descr="https://patentimages.storage.googleapis.com/US7520848B2/US07520848-20090421-D00000.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36534" y="1973860"/>
            <a:ext cx="3141436" cy="28417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36534" y="4909656"/>
            <a:ext cx="3141436" cy="738664"/>
          </a:xfrm>
          <a:prstGeom prst="rect">
            <a:avLst/>
          </a:prstGeom>
          <a:noFill/>
        </p:spPr>
        <p:txBody>
          <a:bodyPr wrap="square" rtlCol="0">
            <a:spAutoFit/>
          </a:bodyPr>
          <a:lstStyle/>
          <a:p>
            <a:pPr algn="ctr"/>
            <a:r>
              <a:rPr lang="en-US" sz="1400" dirty="0"/>
              <a:t>Robotic apparatus for targeting and producing deep, focused transcranial magnetic </a:t>
            </a:r>
            <a:r>
              <a:rPr lang="en-US" sz="1400" dirty="0" smtClean="0"/>
              <a:t>stimulation</a:t>
            </a:r>
            <a:endParaRPr lang="en-US" sz="1400" dirty="0"/>
          </a:p>
        </p:txBody>
      </p:sp>
      <p:sp>
        <p:nvSpPr>
          <p:cNvPr id="7" name="TextBox 6"/>
          <p:cNvSpPr txBox="1"/>
          <p:nvPr/>
        </p:nvSpPr>
        <p:spPr>
          <a:xfrm>
            <a:off x="0" y="6027003"/>
            <a:ext cx="12192000" cy="830997"/>
          </a:xfrm>
          <a:prstGeom prst="rect">
            <a:avLst/>
          </a:prstGeom>
          <a:noFill/>
        </p:spPr>
        <p:txBody>
          <a:bodyPr wrap="square" rtlCol="0">
            <a:spAutoFit/>
          </a:bodyPr>
          <a:lstStyle/>
          <a:p>
            <a:r>
              <a:rPr lang="en-US" sz="1200" dirty="0" smtClean="0"/>
              <a:t>[15] Schneider</a:t>
            </a:r>
            <a:r>
              <a:rPr lang="en-US" sz="1200" dirty="0" smtClean="0"/>
              <a:t>. </a:t>
            </a:r>
            <a:r>
              <a:rPr lang="en-US" sz="1200" dirty="0"/>
              <a:t>"Robotic Apparatus For Targeting And Producing Deep, Focused Transcranial Magnetic Stimulation". 2009: n. </a:t>
            </a:r>
            <a:r>
              <a:rPr lang="en-US" sz="1200" dirty="0" err="1"/>
              <a:t>pag</a:t>
            </a:r>
            <a:r>
              <a:rPr lang="en-US" sz="1200" dirty="0"/>
              <a:t>. Print</a:t>
            </a:r>
            <a:r>
              <a:rPr lang="en-US" sz="1200" dirty="0" smtClean="0"/>
              <a:t>.</a:t>
            </a:r>
          </a:p>
          <a:p>
            <a:r>
              <a:rPr lang="en-US" sz="1200" dirty="0" smtClean="0"/>
              <a:t>[16] </a:t>
            </a:r>
            <a:r>
              <a:rPr lang="en-US" sz="1200" dirty="0" err="1" smtClean="0"/>
              <a:t>Saitoh</a:t>
            </a:r>
            <a:r>
              <a:rPr lang="en-US" sz="1200" dirty="0" smtClean="0"/>
              <a:t>. "</a:t>
            </a:r>
            <a:r>
              <a:rPr lang="en-US" sz="1200" dirty="0"/>
              <a:t>Fixture of the Head for Transcranial Magnetic Stimulation and Transcranial Magnetic </a:t>
            </a:r>
            <a:r>
              <a:rPr lang="en-US" sz="1200" dirty="0" smtClean="0"/>
              <a:t>Stimulator". </a:t>
            </a:r>
            <a:r>
              <a:rPr lang="en-US" sz="1200" dirty="0"/>
              <a:t>2009: n. </a:t>
            </a:r>
            <a:r>
              <a:rPr lang="en-US" sz="1200" dirty="0" err="1"/>
              <a:t>pag</a:t>
            </a:r>
            <a:r>
              <a:rPr lang="en-US" sz="1200" dirty="0"/>
              <a:t>. Print.</a:t>
            </a:r>
          </a:p>
          <a:p>
            <a:r>
              <a:rPr lang="en-US" sz="1200" dirty="0" smtClean="0"/>
              <a:t>[17] Simon</a:t>
            </a:r>
            <a:r>
              <a:rPr lang="en-US" sz="1200" dirty="0" smtClean="0"/>
              <a:t>. "</a:t>
            </a:r>
            <a:r>
              <a:rPr lang="en-US" sz="1200" dirty="0"/>
              <a:t>Methods and apparatus for transcranial </a:t>
            </a:r>
            <a:r>
              <a:rPr lang="en-US" sz="1200" dirty="0" smtClean="0"/>
              <a:t>stimulation". </a:t>
            </a:r>
            <a:r>
              <a:rPr lang="en-US" sz="1200" dirty="0"/>
              <a:t>2009: n. </a:t>
            </a:r>
            <a:r>
              <a:rPr lang="en-US" sz="1200" dirty="0" err="1"/>
              <a:t>pag</a:t>
            </a:r>
            <a:r>
              <a:rPr lang="en-US" sz="1200" dirty="0"/>
              <a:t>. Print.</a:t>
            </a:r>
          </a:p>
          <a:p>
            <a:endParaRPr lang="en-US" sz="1200" dirty="0"/>
          </a:p>
        </p:txBody>
      </p:sp>
      <p:pic>
        <p:nvPicPr>
          <p:cNvPr id="3076" name="Picture 4" descr="https://patentimages.storage.googleapis.com/US20090319002A1/US20090319002A1-20091224-D00000.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35053" y="1973860"/>
            <a:ext cx="3344737" cy="28417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35052" y="4909656"/>
            <a:ext cx="3344737" cy="523220"/>
          </a:xfrm>
          <a:prstGeom prst="rect">
            <a:avLst/>
          </a:prstGeom>
          <a:noFill/>
        </p:spPr>
        <p:txBody>
          <a:bodyPr wrap="square" rtlCol="0">
            <a:spAutoFit/>
          </a:bodyPr>
          <a:lstStyle/>
          <a:p>
            <a:pPr algn="ctr"/>
            <a:r>
              <a:rPr lang="en-US" sz="1400" dirty="0"/>
              <a:t>Methods and apparatus for transcranial stimulation</a:t>
            </a:r>
          </a:p>
        </p:txBody>
      </p:sp>
    </p:spTree>
    <p:extLst>
      <p:ext uri="{BB962C8B-B14F-4D97-AF65-F5344CB8AC3E}">
        <p14:creationId xmlns:p14="http://schemas.microsoft.com/office/powerpoint/2010/main" val="15307860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ctr"/>
            <a:r>
              <a:rPr lang="en-US" dirty="0" smtClean="0"/>
              <a:t>What is the depression treatment market trend?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696" y="2300868"/>
            <a:ext cx="3532011" cy="3108170"/>
          </a:xfrm>
        </p:spPr>
      </p:pic>
      <p:sp>
        <p:nvSpPr>
          <p:cNvPr id="6" name="TextBox 5"/>
          <p:cNvSpPr txBox="1"/>
          <p:nvPr/>
        </p:nvSpPr>
        <p:spPr>
          <a:xfrm>
            <a:off x="7493508" y="2456728"/>
            <a:ext cx="3123659"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Blockbuster prescription drug patents are about to expire!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But the number of people requiring cognitive treatments isn’t changing…</a:t>
            </a:r>
            <a:endParaRPr lang="en-US" dirty="0"/>
          </a:p>
        </p:txBody>
      </p:sp>
      <p:sp>
        <p:nvSpPr>
          <p:cNvPr id="8" name="Rounded Rectangle 7"/>
          <p:cNvSpPr/>
          <p:nvPr/>
        </p:nvSpPr>
        <p:spPr>
          <a:xfrm>
            <a:off x="1510694" y="2057401"/>
            <a:ext cx="2123460" cy="834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2013:</a:t>
            </a:r>
          </a:p>
          <a:p>
            <a:pPr algn="ctr"/>
            <a:r>
              <a:rPr lang="en-US" dirty="0" smtClean="0"/>
              <a:t>$22.5 billion USD</a:t>
            </a:r>
            <a:endParaRPr lang="en-US" dirty="0"/>
          </a:p>
        </p:txBody>
      </p:sp>
      <p:sp>
        <p:nvSpPr>
          <p:cNvPr id="10" name="Rounded Rectangle 9"/>
          <p:cNvSpPr/>
          <p:nvPr/>
        </p:nvSpPr>
        <p:spPr>
          <a:xfrm>
            <a:off x="6096000" y="5391256"/>
            <a:ext cx="2123460" cy="834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2020:</a:t>
            </a:r>
          </a:p>
          <a:p>
            <a:pPr algn="ctr"/>
            <a:r>
              <a:rPr lang="en-US" dirty="0" smtClean="0"/>
              <a:t>$18.2 billion USD</a:t>
            </a:r>
            <a:endParaRPr lang="en-US" dirty="0"/>
          </a:p>
        </p:txBody>
      </p:sp>
      <p:sp>
        <p:nvSpPr>
          <p:cNvPr id="11" name="Rectangle 10"/>
          <p:cNvSpPr/>
          <p:nvPr/>
        </p:nvSpPr>
        <p:spPr>
          <a:xfrm>
            <a:off x="0" y="6390012"/>
            <a:ext cx="12192000" cy="461665"/>
          </a:xfrm>
          <a:prstGeom prst="rect">
            <a:avLst/>
          </a:prstGeom>
        </p:spPr>
        <p:txBody>
          <a:bodyPr wrap="square">
            <a:spAutoFit/>
          </a:bodyPr>
          <a:lstStyle/>
          <a:p>
            <a:r>
              <a:rPr lang="en-US" sz="1200" dirty="0" smtClean="0"/>
              <a:t>[18] </a:t>
            </a:r>
            <a:r>
              <a:rPr lang="en-US" sz="1200" dirty="0" smtClean="0"/>
              <a:t>Transparency Market Research (2016</a:t>
            </a:r>
            <a:r>
              <a:rPr lang="en-US" sz="1200" dirty="0"/>
              <a:t>). Global Anxiety Disorders and Depression Treatment Market to Decline due to Patent Expiration of Blockbuster </a:t>
            </a:r>
            <a:r>
              <a:rPr lang="en-US" sz="1200" dirty="0" smtClean="0"/>
              <a:t>Drugs. </a:t>
            </a:r>
            <a:r>
              <a:rPr lang="en-US" sz="1200" dirty="0"/>
              <a:t>Retrieved from http://www.transparencymarketresearch.com/pressrelease/global-anxiety-disorders-depression-treatments.htm</a:t>
            </a:r>
          </a:p>
        </p:txBody>
      </p:sp>
    </p:spTree>
    <p:extLst>
      <p:ext uri="{BB962C8B-B14F-4D97-AF65-F5344CB8AC3E}">
        <p14:creationId xmlns:p14="http://schemas.microsoft.com/office/powerpoint/2010/main" val="896442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612950"/>
            <a:ext cx="10820400" cy="5605736"/>
          </a:xfrm>
        </p:spPr>
        <p:txBody>
          <a:bodyPr>
            <a:normAutofit/>
          </a:bodyPr>
          <a:lstStyle/>
          <a:p>
            <a:pPr marL="0" indent="0" algn="ctr">
              <a:buNone/>
            </a:pPr>
            <a:r>
              <a:rPr lang="en-US" sz="14000" b="1" dirty="0" smtClean="0"/>
              <a:t>THANK YOU!</a:t>
            </a:r>
            <a:endParaRPr lang="en-US" sz="14000" b="1" dirty="0"/>
          </a:p>
        </p:txBody>
      </p:sp>
      <p:sp>
        <p:nvSpPr>
          <p:cNvPr id="2" name="TextBox 1"/>
          <p:cNvSpPr txBox="1"/>
          <p:nvPr/>
        </p:nvSpPr>
        <p:spPr>
          <a:xfrm>
            <a:off x="5186135" y="3231152"/>
            <a:ext cx="1973617" cy="369332"/>
          </a:xfrm>
          <a:prstGeom prst="rect">
            <a:avLst/>
          </a:prstGeom>
          <a:noFill/>
        </p:spPr>
        <p:txBody>
          <a:bodyPr wrap="none" rtlCol="0">
            <a:spAutoFit/>
          </a:bodyPr>
          <a:lstStyle/>
          <a:p>
            <a:r>
              <a:rPr lang="en-US" dirty="0" smtClean="0"/>
              <a:t>Any </a:t>
            </a:r>
            <a:r>
              <a:rPr lang="en-US" dirty="0" smtClean="0">
                <a:solidFill>
                  <a:schemeClr val="accent1"/>
                </a:solidFill>
              </a:rPr>
              <a:t>Questions</a:t>
            </a:r>
            <a:r>
              <a:rPr lang="en-US" dirty="0" smtClean="0"/>
              <a:t>?</a:t>
            </a:r>
            <a:endParaRPr lang="en-US" dirty="0"/>
          </a:p>
        </p:txBody>
      </p:sp>
      <p:pic>
        <p:nvPicPr>
          <p:cNvPr id="7170" name="Picture 2" descr="https://cdn.meme.am/instances/54331117.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18062" y="2492431"/>
            <a:ext cx="2772296" cy="2772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961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052842" y="1906347"/>
            <a:ext cx="8181404" cy="46020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p:nvSpPr>
        <p:spPr>
          <a:xfrm>
            <a:off x="3574571" y="1441938"/>
            <a:ext cx="5447325" cy="369332"/>
          </a:xfrm>
          <a:prstGeom prst="rect">
            <a:avLst/>
          </a:prstGeom>
          <a:noFill/>
        </p:spPr>
        <p:txBody>
          <a:bodyPr wrap="none" rtlCol="0">
            <a:spAutoFit/>
          </a:bodyPr>
          <a:lstStyle/>
          <a:p>
            <a:r>
              <a:rPr lang="en-US" dirty="0"/>
              <a:t>Targeted Users: Children, Teenagers and Adults</a:t>
            </a:r>
          </a:p>
        </p:txBody>
      </p:sp>
    </p:spTree>
    <p:extLst>
      <p:ext uri="{BB962C8B-B14F-4D97-AF65-F5344CB8AC3E}">
        <p14:creationId xmlns:p14="http://schemas.microsoft.com/office/powerpoint/2010/main" val="24750293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90750"/>
            <a:ext cx="8610600" cy="1293028"/>
          </a:xfrm>
        </p:spPr>
        <p:txBody>
          <a:bodyPr/>
          <a:lstStyle/>
          <a:p>
            <a:pPr algn="ctr"/>
            <a:r>
              <a:rPr lang="en-US" dirty="0"/>
              <a:t>And The Elderly</a:t>
            </a:r>
          </a:p>
        </p:txBody>
      </p:sp>
      <p:sp>
        <p:nvSpPr>
          <p:cNvPr id="3" name="Content Placeholder 2"/>
          <p:cNvSpPr>
            <a:spLocks noGrp="1"/>
          </p:cNvSpPr>
          <p:nvPr>
            <p:ph idx="1"/>
          </p:nvPr>
        </p:nvSpPr>
        <p:spPr/>
        <p:txBody>
          <a:bodyPr/>
          <a:lstStyle/>
          <a:p>
            <a:endParaRPr lang="en-US" dirty="0"/>
          </a:p>
          <a:p>
            <a:endParaRPr lang="en-US" dirty="0"/>
          </a:p>
          <a:p>
            <a:r>
              <a:rPr lang="en-US" dirty="0"/>
              <a:t>Alzheimer's Disease</a:t>
            </a:r>
          </a:p>
          <a:p>
            <a:r>
              <a:rPr lang="en-US" dirty="0"/>
              <a:t>Mild Cognitive Impairment</a:t>
            </a:r>
          </a:p>
          <a:p>
            <a:r>
              <a:rPr lang="en-US" dirty="0"/>
              <a:t>Dementia</a:t>
            </a:r>
          </a:p>
          <a:p>
            <a:r>
              <a:rPr lang="en-US" dirty="0"/>
              <a:t>Chronic Fatigue Syndrome</a:t>
            </a:r>
          </a:p>
          <a:p>
            <a:r>
              <a:rPr lang="en-US" dirty="0"/>
              <a:t>Delirium</a:t>
            </a:r>
          </a:p>
          <a:p>
            <a:endParaRPr lang="en-US" dirty="0"/>
          </a:p>
        </p:txBody>
      </p:sp>
      <p:pic>
        <p:nvPicPr>
          <p:cNvPr id="2050" name="Picture 2" descr="https://westtorontoservicesforseniors.files.wordpress.com/2016/06/alzvsdem690x40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53097" y="2622745"/>
            <a:ext cx="5464376" cy="316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715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81958"/>
            <a:ext cx="8610600" cy="1293028"/>
          </a:xfrm>
        </p:spPr>
        <p:txBody>
          <a:bodyPr/>
          <a:lstStyle/>
          <a:p>
            <a:pPr algn="ctr"/>
            <a:r>
              <a:rPr lang="en-US" dirty="0"/>
              <a:t>ADHD</a:t>
            </a:r>
          </a:p>
        </p:txBody>
      </p:sp>
      <p:sp>
        <p:nvSpPr>
          <p:cNvPr id="3" name="Content Placeholder 2"/>
          <p:cNvSpPr>
            <a:spLocks noGrp="1"/>
          </p:cNvSpPr>
          <p:nvPr>
            <p:ph idx="1"/>
          </p:nvPr>
        </p:nvSpPr>
        <p:spPr/>
        <p:txBody>
          <a:bodyPr/>
          <a:lstStyle/>
          <a:p>
            <a:r>
              <a:rPr lang="en-US" i="1" dirty="0"/>
              <a:t>Attention Deficit Hyperactive Disorder</a:t>
            </a:r>
          </a:p>
          <a:p>
            <a:r>
              <a:rPr lang="en-US" dirty="0"/>
              <a:t>Neurodevelopmental disorder in children</a:t>
            </a:r>
          </a:p>
          <a:p>
            <a:r>
              <a:rPr lang="en-US" dirty="0"/>
              <a:t>One of the most commonly diagnosed</a:t>
            </a:r>
          </a:p>
          <a:p>
            <a:r>
              <a:rPr lang="en-US" dirty="0"/>
              <a:t>Trouble Paying </a:t>
            </a:r>
            <a:r>
              <a:rPr lang="en-US" u="sng" dirty="0"/>
              <a:t>Attention</a:t>
            </a:r>
          </a:p>
          <a:p>
            <a:r>
              <a:rPr lang="en-US" dirty="0"/>
              <a:t>Impulsive behaviors </a:t>
            </a:r>
          </a:p>
          <a:p>
            <a:r>
              <a:rPr lang="en-US" dirty="0"/>
              <a:t>Results in poor academic performance</a:t>
            </a:r>
          </a:p>
          <a:p>
            <a:endParaRPr lang="en-US" dirty="0"/>
          </a:p>
          <a:p>
            <a:endParaRPr lang="en-US" dirty="0"/>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92108" y="2074986"/>
            <a:ext cx="4677508" cy="3110543"/>
          </a:xfrm>
          <a:prstGeom prst="rect">
            <a:avLst/>
          </a:prstGeom>
        </p:spPr>
      </p:pic>
    </p:spTree>
    <p:extLst>
      <p:ext uri="{BB962C8B-B14F-4D97-AF65-F5344CB8AC3E}">
        <p14:creationId xmlns:p14="http://schemas.microsoft.com/office/powerpoint/2010/main" val="17906667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1169" y="764373"/>
            <a:ext cx="9185031" cy="1293028"/>
          </a:xfrm>
        </p:spPr>
        <p:txBody>
          <a:bodyPr/>
          <a:lstStyle/>
          <a:p>
            <a:r>
              <a:rPr lang="en-US" dirty="0"/>
              <a:t>ADHD Anatomy and Physiology</a:t>
            </a:r>
          </a:p>
        </p:txBody>
      </p:sp>
      <p:sp>
        <p:nvSpPr>
          <p:cNvPr id="3" name="Content Placeholder 2"/>
          <p:cNvSpPr>
            <a:spLocks noGrp="1"/>
          </p:cNvSpPr>
          <p:nvPr>
            <p:ph idx="1"/>
          </p:nvPr>
        </p:nvSpPr>
        <p:spPr/>
        <p:txBody>
          <a:bodyPr/>
          <a:lstStyle/>
          <a:p>
            <a:r>
              <a:rPr lang="en-US" dirty="0"/>
              <a:t>fMRI shows little activity in Intraparietal Sulcus [1]</a:t>
            </a:r>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1235" y="2194560"/>
            <a:ext cx="3834965" cy="380951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800" y="2557487"/>
            <a:ext cx="4094581" cy="3446585"/>
          </a:xfrm>
          <a:prstGeom prst="rect">
            <a:avLst/>
          </a:prstGeom>
        </p:spPr>
      </p:pic>
      <p:sp>
        <p:nvSpPr>
          <p:cNvPr id="6" name="TextBox 5"/>
          <p:cNvSpPr txBox="1"/>
          <p:nvPr/>
        </p:nvSpPr>
        <p:spPr>
          <a:xfrm>
            <a:off x="0" y="6581001"/>
            <a:ext cx="10689145" cy="276999"/>
          </a:xfrm>
          <a:prstGeom prst="rect">
            <a:avLst/>
          </a:prstGeom>
          <a:noFill/>
        </p:spPr>
        <p:txBody>
          <a:bodyPr wrap="none" rtlCol="0">
            <a:spAutoFit/>
          </a:bodyPr>
          <a:lstStyle/>
          <a:p>
            <a:r>
              <a:rPr lang="en-US" sz="1200" dirty="0"/>
              <a:t>[1] L. Tame, J. </a:t>
            </a:r>
            <a:r>
              <a:rPr lang="en-US" sz="1200" dirty="0" err="1"/>
              <a:t>Juranek</a:t>
            </a:r>
            <a:r>
              <a:rPr lang="en-US" sz="1200" dirty="0"/>
              <a:t>. “Fluid reasoning deficits in children with ADHD: Evidence from fMRI” in </a:t>
            </a:r>
            <a:r>
              <a:rPr lang="en-US" sz="1200" i="1" dirty="0"/>
              <a:t>Elsevier Brain Research</a:t>
            </a:r>
            <a:r>
              <a:rPr lang="en-US" sz="1200" dirty="0"/>
              <a:t>. Vol. 1465. pp. 48-56, 2012</a:t>
            </a:r>
          </a:p>
        </p:txBody>
      </p:sp>
    </p:spTree>
    <p:extLst>
      <p:ext uri="{BB962C8B-B14F-4D97-AF65-F5344CB8AC3E}">
        <p14:creationId xmlns:p14="http://schemas.microsoft.com/office/powerpoint/2010/main" val="2995859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11619"/>
            <a:ext cx="8610600" cy="1293028"/>
          </a:xfrm>
        </p:spPr>
        <p:txBody>
          <a:bodyPr/>
          <a:lstStyle/>
          <a:p>
            <a:pPr algn="ctr"/>
            <a:r>
              <a:rPr lang="en-US" dirty="0"/>
              <a:t>ADD</a:t>
            </a:r>
          </a:p>
        </p:txBody>
      </p:sp>
      <p:sp>
        <p:nvSpPr>
          <p:cNvPr id="3" name="Content Placeholder 2"/>
          <p:cNvSpPr>
            <a:spLocks noGrp="1"/>
          </p:cNvSpPr>
          <p:nvPr>
            <p:ph idx="1"/>
          </p:nvPr>
        </p:nvSpPr>
        <p:spPr/>
        <p:txBody>
          <a:bodyPr/>
          <a:lstStyle/>
          <a:p>
            <a:r>
              <a:rPr lang="en-US" i="1" dirty="0"/>
              <a:t>Attention Deficit Disorder</a:t>
            </a:r>
          </a:p>
          <a:p>
            <a:r>
              <a:rPr lang="en-US" dirty="0"/>
              <a:t>Mostly diagnosed in teenagers and adults</a:t>
            </a:r>
          </a:p>
          <a:p>
            <a:r>
              <a:rPr lang="en-US" dirty="0"/>
              <a:t>Lack of focus</a:t>
            </a:r>
          </a:p>
          <a:p>
            <a:r>
              <a:rPr lang="en-US" dirty="0"/>
              <a:t>Disorganization</a:t>
            </a:r>
          </a:p>
          <a:p>
            <a:r>
              <a:rPr lang="en-US" dirty="0"/>
              <a:t>Forgetfulness</a:t>
            </a:r>
          </a:p>
          <a:p>
            <a:r>
              <a:rPr lang="en-US" dirty="0"/>
              <a:t>Lack of motivation </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19127" y="2004647"/>
            <a:ext cx="4789063" cy="3429587"/>
          </a:xfrm>
          <a:prstGeom prst="rect">
            <a:avLst/>
          </a:prstGeom>
        </p:spPr>
      </p:pic>
    </p:spTree>
    <p:extLst>
      <p:ext uri="{BB962C8B-B14F-4D97-AF65-F5344CB8AC3E}">
        <p14:creationId xmlns:p14="http://schemas.microsoft.com/office/powerpoint/2010/main" val="2868488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1131</TotalTime>
  <Words>1283</Words>
  <Application>Microsoft Office PowerPoint</Application>
  <PresentationFormat>Widescreen</PresentationFormat>
  <Paragraphs>214</Paragraphs>
  <Slides>47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Century Gothic</vt:lpstr>
      <vt:lpstr>Vapor Trail</vt:lpstr>
      <vt:lpstr>The Thinking Cap</vt:lpstr>
      <vt:lpstr>To be Exact,</vt:lpstr>
      <vt:lpstr>Thinking Caps in pop-culture</vt:lpstr>
      <vt:lpstr>PowerPoint Presentation</vt:lpstr>
      <vt:lpstr>PowerPoint Presentation</vt:lpstr>
      <vt:lpstr>And The Elderly</vt:lpstr>
      <vt:lpstr>ADHD</vt:lpstr>
      <vt:lpstr>ADHD Anatomy and Physiology</vt:lpstr>
      <vt:lpstr>ADD</vt:lpstr>
      <vt:lpstr>ADD fMRI</vt:lpstr>
      <vt:lpstr>Add and ADHD Popular Pharmaceutical Treatments</vt:lpstr>
      <vt:lpstr>Side Effects</vt:lpstr>
      <vt:lpstr>Side Effects</vt:lpstr>
      <vt:lpstr>Mental Fatigue</vt:lpstr>
      <vt:lpstr>Alzheimer's Disease</vt:lpstr>
      <vt:lpstr>Mild Cognitive Impairment, Dementia, and Delirium</vt:lpstr>
      <vt:lpstr>We’ve talked enough about disorders, Let’s move onto the fun part</vt:lpstr>
      <vt:lpstr>Available Neuro-stimulation Devices</vt:lpstr>
      <vt:lpstr>Transcranial Magnetic Stimulation (TMS)</vt:lpstr>
      <vt:lpstr>TMS Simplistic Circuitry</vt:lpstr>
      <vt:lpstr>Transcranial Direct Current Stimulation</vt:lpstr>
      <vt:lpstr>Focused Ultrasound Stimulation</vt:lpstr>
      <vt:lpstr>PowerPoint Presentation</vt:lpstr>
      <vt:lpstr>Audio-Visual Stimulation and Virtual Reality</vt:lpstr>
      <vt:lpstr>virtual Reality Cont.</vt:lpstr>
      <vt:lpstr>What is Stimulation in our context?</vt:lpstr>
      <vt:lpstr>Now All Unite!</vt:lpstr>
      <vt:lpstr>Hybridization of all Those Technologies</vt:lpstr>
      <vt:lpstr>Functional Units</vt:lpstr>
      <vt:lpstr>PowerPoint Presentation</vt:lpstr>
      <vt:lpstr>Neuro-feedback</vt:lpstr>
      <vt:lpstr>Effectiveness of the Technologies</vt:lpstr>
      <vt:lpstr>Chassis For Controlling The Helmet</vt:lpstr>
      <vt:lpstr>Features</vt:lpstr>
      <vt:lpstr>PowerPoint Presentation</vt:lpstr>
      <vt:lpstr>PowerPoint Presentation</vt:lpstr>
      <vt:lpstr>Disadvantages</vt:lpstr>
      <vt:lpstr>Clinical trials</vt:lpstr>
      <vt:lpstr>PowerPoint Presentation</vt:lpstr>
      <vt:lpstr>Ethical considerations</vt:lpstr>
      <vt:lpstr>what do we need to prioritize?</vt:lpstr>
      <vt:lpstr>Now what?</vt:lpstr>
      <vt:lpstr>What does class iii mean?</vt:lpstr>
      <vt:lpstr>PowerPoint Presentation</vt:lpstr>
      <vt:lpstr>Currently existing patents</vt:lpstr>
      <vt:lpstr>What is the depression treatment market trend?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Thinking Cap</dc:title>
  <dc:creator>fsadrzad</dc:creator>
  <cp:lastModifiedBy>Ryerson University</cp:lastModifiedBy>
  <cp:revision>38</cp:revision>
  <dcterms:created xsi:type="dcterms:W3CDTF">2016-11-03T05:08:41Z</dcterms:created>
  <dcterms:modified xsi:type="dcterms:W3CDTF">2016-11-04T03:18:32Z</dcterms:modified>
</cp:coreProperties>
</file>